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32" r:id="rId4"/>
    <p:sldId id="330" r:id="rId5"/>
    <p:sldId id="331" r:id="rId6"/>
    <p:sldId id="329" r:id="rId7"/>
    <p:sldId id="265" r:id="rId8"/>
    <p:sldId id="264" r:id="rId9"/>
    <p:sldId id="258" r:id="rId10"/>
    <p:sldId id="261" r:id="rId11"/>
    <p:sldId id="262" r:id="rId12"/>
    <p:sldId id="263" r:id="rId13"/>
    <p:sldId id="259" r:id="rId14"/>
    <p:sldId id="266" r:id="rId15"/>
    <p:sldId id="260" r:id="rId16"/>
    <p:sldId id="269" r:id="rId17"/>
    <p:sldId id="267" r:id="rId18"/>
    <p:sldId id="268" r:id="rId19"/>
    <p:sldId id="270" r:id="rId20"/>
    <p:sldId id="271" r:id="rId21"/>
    <p:sldId id="272" r:id="rId22"/>
    <p:sldId id="273" r:id="rId23"/>
    <p:sldId id="274" r:id="rId24"/>
    <p:sldId id="275" r:id="rId25"/>
    <p:sldId id="276" r:id="rId26"/>
    <p:sldId id="277" r:id="rId27"/>
    <p:sldId id="278" r:id="rId28"/>
    <p:sldId id="279" r:id="rId29"/>
    <p:sldId id="280" r:id="rId30"/>
    <p:sldId id="282" r:id="rId31"/>
    <p:sldId id="328"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19" r:id="rId58"/>
    <p:sldId id="320" r:id="rId59"/>
    <p:sldId id="321" r:id="rId60"/>
    <p:sldId id="322" r:id="rId61"/>
    <p:sldId id="323" r:id="rId62"/>
    <p:sldId id="324" r:id="rId63"/>
    <p:sldId id="325" r:id="rId64"/>
    <p:sldId id="326" r:id="rId65"/>
    <p:sldId id="327" r:id="rId66"/>
    <p:sldId id="313" r:id="rId6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D585B3-7859-4F0D-AD46-5F8CD6F8ACD0}" v="38" dt="2023-11-20T10:26:36.285"/>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44" autoAdjust="0"/>
  </p:normalViewPr>
  <p:slideViewPr>
    <p:cSldViewPr snapToGrid="0">
      <p:cViewPr varScale="1">
        <p:scale>
          <a:sx n="78" d="100"/>
          <a:sy n="78" d="100"/>
        </p:scale>
        <p:origin x="8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ttavio Maccarrone" userId="b6893b4ca3262ff4" providerId="LiveId" clId="{E8D585B3-7859-4F0D-AD46-5F8CD6F8ACD0}"/>
    <pc:docChg chg="undo custSel addSld delSld modSld">
      <pc:chgData name="Ottavio Maccarrone" userId="b6893b4ca3262ff4" providerId="LiveId" clId="{E8D585B3-7859-4F0D-AD46-5F8CD6F8ACD0}" dt="2023-11-20T11:03:07.939" v="1506" actId="14100"/>
      <pc:docMkLst>
        <pc:docMk/>
      </pc:docMkLst>
      <pc:sldChg chg="modSp mod">
        <pc:chgData name="Ottavio Maccarrone" userId="b6893b4ca3262ff4" providerId="LiveId" clId="{E8D585B3-7859-4F0D-AD46-5F8CD6F8ACD0}" dt="2023-11-20T08:34:08.316" v="1411" actId="14100"/>
        <pc:sldMkLst>
          <pc:docMk/>
          <pc:sldMk cId="3017505538" sldId="256"/>
        </pc:sldMkLst>
        <pc:spChg chg="mod">
          <ac:chgData name="Ottavio Maccarrone" userId="b6893b4ca3262ff4" providerId="LiveId" clId="{E8D585B3-7859-4F0D-AD46-5F8CD6F8ACD0}" dt="2023-11-20T08:34:08.316" v="1411" actId="14100"/>
          <ac:spMkLst>
            <pc:docMk/>
            <pc:sldMk cId="3017505538" sldId="256"/>
            <ac:spMk id="2" creationId="{F7D891D6-3F80-6C8B-B5EE-203228E9D5C4}"/>
          </ac:spMkLst>
        </pc:spChg>
        <pc:spChg chg="mod">
          <ac:chgData name="Ottavio Maccarrone" userId="b6893b4ca3262ff4" providerId="LiveId" clId="{E8D585B3-7859-4F0D-AD46-5F8CD6F8ACD0}" dt="2023-11-20T08:25:35.036" v="852" actId="20577"/>
          <ac:spMkLst>
            <pc:docMk/>
            <pc:sldMk cId="3017505538" sldId="256"/>
            <ac:spMk id="5" creationId="{F92DC57C-61C2-3ACA-3CCF-1AB59791D9AD}"/>
          </ac:spMkLst>
        </pc:spChg>
      </pc:sldChg>
      <pc:sldChg chg="addSp delSp modSp mod">
        <pc:chgData name="Ottavio Maccarrone" userId="b6893b4ca3262ff4" providerId="LiveId" clId="{E8D585B3-7859-4F0D-AD46-5F8CD6F8ACD0}" dt="2023-11-20T10:26:36.270" v="1484" actId="20577"/>
        <pc:sldMkLst>
          <pc:docMk/>
          <pc:sldMk cId="3807837931" sldId="257"/>
        </pc:sldMkLst>
        <pc:spChg chg="mod">
          <ac:chgData name="Ottavio Maccarrone" userId="b6893b4ca3262ff4" providerId="LiveId" clId="{E8D585B3-7859-4F0D-AD46-5F8CD6F8ACD0}" dt="2023-11-20T08:24:42.258" v="812"/>
          <ac:spMkLst>
            <pc:docMk/>
            <pc:sldMk cId="3807837931" sldId="257"/>
            <ac:spMk id="2" creationId="{4CF3F8AC-308F-DD69-BCE9-BA5B4B7ADAFB}"/>
          </ac:spMkLst>
        </pc:spChg>
        <pc:spChg chg="mod">
          <ac:chgData name="Ottavio Maccarrone" userId="b6893b4ca3262ff4" providerId="LiveId" clId="{E8D585B3-7859-4F0D-AD46-5F8CD6F8ACD0}" dt="2023-11-20T10:26:36.270" v="1484" actId="20577"/>
          <ac:spMkLst>
            <pc:docMk/>
            <pc:sldMk cId="3807837931" sldId="257"/>
            <ac:spMk id="3" creationId="{11861614-C4BD-2B2C-C8D9-5C3A4EA213C5}"/>
          </ac:spMkLst>
        </pc:spChg>
        <pc:spChg chg="add mod">
          <ac:chgData name="Ottavio Maccarrone" userId="b6893b4ca3262ff4" providerId="LiveId" clId="{E8D585B3-7859-4F0D-AD46-5F8CD6F8ACD0}" dt="2023-11-20T08:33:22.327" v="1386" actId="1076"/>
          <ac:spMkLst>
            <pc:docMk/>
            <pc:sldMk cId="3807837931" sldId="257"/>
            <ac:spMk id="4" creationId="{962C7BD4-55D1-C881-B686-C37EE0F23450}"/>
          </ac:spMkLst>
        </pc:spChg>
        <pc:graphicFrameChg chg="add del mod">
          <ac:chgData name="Ottavio Maccarrone" userId="b6893b4ca3262ff4" providerId="LiveId" clId="{E8D585B3-7859-4F0D-AD46-5F8CD6F8ACD0}" dt="2023-11-20T08:32:02.333" v="1377" actId="478"/>
          <ac:graphicFrameMkLst>
            <pc:docMk/>
            <pc:sldMk cId="3807837931" sldId="257"/>
            <ac:graphicFrameMk id="5" creationId="{1FF3067B-C2F7-C4B4-4BDA-86200BE32EE1}"/>
          </ac:graphicFrameMkLst>
        </pc:graphicFrameChg>
      </pc:sldChg>
      <pc:sldChg chg="modSp mod">
        <pc:chgData name="Ottavio Maccarrone" userId="b6893b4ca3262ff4" providerId="LiveId" clId="{E8D585B3-7859-4F0D-AD46-5F8CD6F8ACD0}" dt="2023-11-17T10:21:30.031" v="6" actId="255"/>
        <pc:sldMkLst>
          <pc:docMk/>
          <pc:sldMk cId="1214354895" sldId="266"/>
        </pc:sldMkLst>
        <pc:spChg chg="mod">
          <ac:chgData name="Ottavio Maccarrone" userId="b6893b4ca3262ff4" providerId="LiveId" clId="{E8D585B3-7859-4F0D-AD46-5F8CD6F8ACD0}" dt="2023-11-17T10:21:30.031" v="6" actId="255"/>
          <ac:spMkLst>
            <pc:docMk/>
            <pc:sldMk cId="1214354895" sldId="266"/>
            <ac:spMk id="3" creationId="{8E4A1CEB-1FC9-FC21-175F-700DA5E765ED}"/>
          </ac:spMkLst>
        </pc:spChg>
      </pc:sldChg>
      <pc:sldChg chg="modSp mod">
        <pc:chgData name="Ottavio Maccarrone" userId="b6893b4ca3262ff4" providerId="LiveId" clId="{E8D585B3-7859-4F0D-AD46-5F8CD6F8ACD0}" dt="2023-11-17T10:22:16.826" v="8" actId="14100"/>
        <pc:sldMkLst>
          <pc:docMk/>
          <pc:sldMk cId="1090905176" sldId="270"/>
        </pc:sldMkLst>
        <pc:spChg chg="mod">
          <ac:chgData name="Ottavio Maccarrone" userId="b6893b4ca3262ff4" providerId="LiveId" clId="{E8D585B3-7859-4F0D-AD46-5F8CD6F8ACD0}" dt="2023-11-17T10:22:16.826" v="8" actId="14100"/>
          <ac:spMkLst>
            <pc:docMk/>
            <pc:sldMk cId="1090905176" sldId="270"/>
            <ac:spMk id="3" creationId="{768D2540-07B6-D9EE-9564-2369C8F62496}"/>
          </ac:spMkLst>
        </pc:spChg>
      </pc:sldChg>
      <pc:sldChg chg="modSp mod">
        <pc:chgData name="Ottavio Maccarrone" userId="b6893b4ca3262ff4" providerId="LiveId" clId="{E8D585B3-7859-4F0D-AD46-5F8CD6F8ACD0}" dt="2023-11-17T10:23:06.877" v="12" actId="113"/>
        <pc:sldMkLst>
          <pc:docMk/>
          <pc:sldMk cId="2471567998" sldId="273"/>
        </pc:sldMkLst>
        <pc:spChg chg="mod">
          <ac:chgData name="Ottavio Maccarrone" userId="b6893b4ca3262ff4" providerId="LiveId" clId="{E8D585B3-7859-4F0D-AD46-5F8CD6F8ACD0}" dt="2023-11-17T10:23:06.877" v="12" actId="113"/>
          <ac:spMkLst>
            <pc:docMk/>
            <pc:sldMk cId="2471567998" sldId="273"/>
            <ac:spMk id="2" creationId="{373E4D15-3609-A5B8-5CBF-B5DE5CF38D6F}"/>
          </ac:spMkLst>
        </pc:spChg>
      </pc:sldChg>
      <pc:sldChg chg="modSp mod">
        <pc:chgData name="Ottavio Maccarrone" userId="b6893b4ca3262ff4" providerId="LiveId" clId="{E8D585B3-7859-4F0D-AD46-5F8CD6F8ACD0}" dt="2023-11-17T10:23:03.109" v="11" actId="113"/>
        <pc:sldMkLst>
          <pc:docMk/>
          <pc:sldMk cId="2489806743" sldId="274"/>
        </pc:sldMkLst>
        <pc:spChg chg="mod">
          <ac:chgData name="Ottavio Maccarrone" userId="b6893b4ca3262ff4" providerId="LiveId" clId="{E8D585B3-7859-4F0D-AD46-5F8CD6F8ACD0}" dt="2023-11-17T10:23:03.109" v="11" actId="113"/>
          <ac:spMkLst>
            <pc:docMk/>
            <pc:sldMk cId="2489806743" sldId="274"/>
            <ac:spMk id="2" creationId="{46AE15F0-C211-AC87-8EE2-F88F54D1A39A}"/>
          </ac:spMkLst>
        </pc:spChg>
      </pc:sldChg>
      <pc:sldChg chg="modSp mod">
        <pc:chgData name="Ottavio Maccarrone" userId="b6893b4ca3262ff4" providerId="LiveId" clId="{E8D585B3-7859-4F0D-AD46-5F8CD6F8ACD0}" dt="2023-11-17T10:22:58.502" v="10" actId="113"/>
        <pc:sldMkLst>
          <pc:docMk/>
          <pc:sldMk cId="3816526678" sldId="275"/>
        </pc:sldMkLst>
        <pc:spChg chg="mod">
          <ac:chgData name="Ottavio Maccarrone" userId="b6893b4ca3262ff4" providerId="LiveId" clId="{E8D585B3-7859-4F0D-AD46-5F8CD6F8ACD0}" dt="2023-11-17T10:22:58.502" v="10" actId="113"/>
          <ac:spMkLst>
            <pc:docMk/>
            <pc:sldMk cId="3816526678" sldId="275"/>
            <ac:spMk id="2" creationId="{AE299E04-DC70-A294-5F0D-EFEF0D41F665}"/>
          </ac:spMkLst>
        </pc:spChg>
      </pc:sldChg>
      <pc:sldChg chg="modSp mod">
        <pc:chgData name="Ottavio Maccarrone" userId="b6893b4ca3262ff4" providerId="LiveId" clId="{E8D585B3-7859-4F0D-AD46-5F8CD6F8ACD0}" dt="2023-11-17T10:25:36.030" v="28" actId="1076"/>
        <pc:sldMkLst>
          <pc:docMk/>
          <pc:sldMk cId="3442892649" sldId="276"/>
        </pc:sldMkLst>
        <pc:spChg chg="mod">
          <ac:chgData name="Ottavio Maccarrone" userId="b6893b4ca3262ff4" providerId="LiveId" clId="{E8D585B3-7859-4F0D-AD46-5F8CD6F8ACD0}" dt="2023-11-17T10:25:36.030" v="28" actId="1076"/>
          <ac:spMkLst>
            <pc:docMk/>
            <pc:sldMk cId="3442892649" sldId="276"/>
            <ac:spMk id="2" creationId="{C532F6C7-CC5C-E325-8BD0-5A7882D3A321}"/>
          </ac:spMkLst>
        </pc:spChg>
      </pc:sldChg>
      <pc:sldChg chg="addSp delSp modSp mod">
        <pc:chgData name="Ottavio Maccarrone" userId="b6893b4ca3262ff4" providerId="LiveId" clId="{E8D585B3-7859-4F0D-AD46-5F8CD6F8ACD0}" dt="2023-11-17T10:27:39.907" v="45" actId="1076"/>
        <pc:sldMkLst>
          <pc:docMk/>
          <pc:sldMk cId="3932146225" sldId="277"/>
        </pc:sldMkLst>
        <pc:spChg chg="del mod">
          <ac:chgData name="Ottavio Maccarrone" userId="b6893b4ca3262ff4" providerId="LiveId" clId="{E8D585B3-7859-4F0D-AD46-5F8CD6F8ACD0}" dt="2023-11-17T10:26:00.677" v="30" actId="478"/>
          <ac:spMkLst>
            <pc:docMk/>
            <pc:sldMk cId="3932146225" sldId="277"/>
            <ac:spMk id="2" creationId="{3A429729-16E1-00D6-86B3-1C45AB11F49C}"/>
          </ac:spMkLst>
        </pc:spChg>
        <pc:spChg chg="mod">
          <ac:chgData name="Ottavio Maccarrone" userId="b6893b4ca3262ff4" providerId="LiveId" clId="{E8D585B3-7859-4F0D-AD46-5F8CD6F8ACD0}" dt="2023-11-17T10:26:32.448" v="37" actId="1076"/>
          <ac:spMkLst>
            <pc:docMk/>
            <pc:sldMk cId="3932146225" sldId="277"/>
            <ac:spMk id="3" creationId="{D5295F0C-82C0-D4A9-6D1E-DB897C208131}"/>
          </ac:spMkLst>
        </pc:spChg>
        <pc:spChg chg="add del mod">
          <ac:chgData name="Ottavio Maccarrone" userId="b6893b4ca3262ff4" providerId="LiveId" clId="{E8D585B3-7859-4F0D-AD46-5F8CD6F8ACD0}" dt="2023-11-17T10:26:59.677" v="38" actId="478"/>
          <ac:spMkLst>
            <pc:docMk/>
            <pc:sldMk cId="3932146225" sldId="277"/>
            <ac:spMk id="5" creationId="{E441DA53-200C-FA25-B7D4-CB7C61265CB3}"/>
          </ac:spMkLst>
        </pc:spChg>
        <pc:spChg chg="add del mod">
          <ac:chgData name="Ottavio Maccarrone" userId="b6893b4ca3262ff4" providerId="LiveId" clId="{E8D585B3-7859-4F0D-AD46-5F8CD6F8ACD0}" dt="2023-11-17T10:27:04.415" v="39" actId="478"/>
          <ac:spMkLst>
            <pc:docMk/>
            <pc:sldMk cId="3932146225" sldId="277"/>
            <ac:spMk id="7" creationId="{C22F3D08-00BD-2D19-B4E1-4BADDC59DA49}"/>
          </ac:spMkLst>
        </pc:spChg>
        <pc:spChg chg="add del mod">
          <ac:chgData name="Ottavio Maccarrone" userId="b6893b4ca3262ff4" providerId="LiveId" clId="{E8D585B3-7859-4F0D-AD46-5F8CD6F8ACD0}" dt="2023-11-17T10:27:21.195" v="43"/>
          <ac:spMkLst>
            <pc:docMk/>
            <pc:sldMk cId="3932146225" sldId="277"/>
            <ac:spMk id="9" creationId="{349C9FC8-42A1-5866-B83B-B9F9A6CEDCD4}"/>
          </ac:spMkLst>
        </pc:spChg>
        <pc:spChg chg="add mod">
          <ac:chgData name="Ottavio Maccarrone" userId="b6893b4ca3262ff4" providerId="LiveId" clId="{E8D585B3-7859-4F0D-AD46-5F8CD6F8ACD0}" dt="2023-11-17T10:27:39.907" v="45" actId="1076"/>
          <ac:spMkLst>
            <pc:docMk/>
            <pc:sldMk cId="3932146225" sldId="277"/>
            <ac:spMk id="13" creationId="{67D6E431-8D9E-97C4-7409-498233A49987}"/>
          </ac:spMkLst>
        </pc:spChg>
      </pc:sldChg>
      <pc:sldChg chg="addSp delSp modSp mod">
        <pc:chgData name="Ottavio Maccarrone" userId="b6893b4ca3262ff4" providerId="LiveId" clId="{E8D585B3-7859-4F0D-AD46-5F8CD6F8ACD0}" dt="2023-11-17T10:27:50.406" v="48"/>
        <pc:sldMkLst>
          <pc:docMk/>
          <pc:sldMk cId="2262194793" sldId="278"/>
        </pc:sldMkLst>
        <pc:spChg chg="del mod">
          <ac:chgData name="Ottavio Maccarrone" userId="b6893b4ca3262ff4" providerId="LiveId" clId="{E8D585B3-7859-4F0D-AD46-5F8CD6F8ACD0}" dt="2023-11-17T10:27:47.297" v="46" actId="478"/>
          <ac:spMkLst>
            <pc:docMk/>
            <pc:sldMk cId="2262194793" sldId="278"/>
            <ac:spMk id="2" creationId="{B90F00CC-A7B6-F21D-6F95-C567D4D5605B}"/>
          </ac:spMkLst>
        </pc:spChg>
        <pc:spChg chg="add del mod">
          <ac:chgData name="Ottavio Maccarrone" userId="b6893b4ca3262ff4" providerId="LiveId" clId="{E8D585B3-7859-4F0D-AD46-5F8CD6F8ACD0}" dt="2023-11-17T10:27:49.983" v="47" actId="478"/>
          <ac:spMkLst>
            <pc:docMk/>
            <pc:sldMk cId="2262194793" sldId="278"/>
            <ac:spMk id="5" creationId="{C25BA5C3-11FF-0603-91AA-E1392F913F76}"/>
          </ac:spMkLst>
        </pc:spChg>
        <pc:spChg chg="add mod">
          <ac:chgData name="Ottavio Maccarrone" userId="b6893b4ca3262ff4" providerId="LiveId" clId="{E8D585B3-7859-4F0D-AD46-5F8CD6F8ACD0}" dt="2023-11-17T10:27:50.406" v="48"/>
          <ac:spMkLst>
            <pc:docMk/>
            <pc:sldMk cId="2262194793" sldId="278"/>
            <ac:spMk id="6" creationId="{DB4E4DFC-0CD3-2DF0-9BE5-5AAEAA7A977A}"/>
          </ac:spMkLst>
        </pc:spChg>
      </pc:sldChg>
      <pc:sldChg chg="addSp delSp modSp mod">
        <pc:chgData name="Ottavio Maccarrone" userId="b6893b4ca3262ff4" providerId="LiveId" clId="{E8D585B3-7859-4F0D-AD46-5F8CD6F8ACD0}" dt="2023-11-17T10:28:02.125" v="51"/>
        <pc:sldMkLst>
          <pc:docMk/>
          <pc:sldMk cId="1276995179" sldId="279"/>
        </pc:sldMkLst>
        <pc:spChg chg="del mod">
          <ac:chgData name="Ottavio Maccarrone" userId="b6893b4ca3262ff4" providerId="LiveId" clId="{E8D585B3-7859-4F0D-AD46-5F8CD6F8ACD0}" dt="2023-11-17T10:27:59.501" v="49" actId="478"/>
          <ac:spMkLst>
            <pc:docMk/>
            <pc:sldMk cId="1276995179" sldId="279"/>
            <ac:spMk id="2" creationId="{408849E9-F87F-52A1-2511-83A6081F77BF}"/>
          </ac:spMkLst>
        </pc:spChg>
        <pc:spChg chg="add del mod">
          <ac:chgData name="Ottavio Maccarrone" userId="b6893b4ca3262ff4" providerId="LiveId" clId="{E8D585B3-7859-4F0D-AD46-5F8CD6F8ACD0}" dt="2023-11-17T10:28:01.703" v="50" actId="478"/>
          <ac:spMkLst>
            <pc:docMk/>
            <pc:sldMk cId="1276995179" sldId="279"/>
            <ac:spMk id="5" creationId="{7DC8217A-62EA-A756-E703-422299FD19AF}"/>
          </ac:spMkLst>
        </pc:spChg>
        <pc:spChg chg="add mod">
          <ac:chgData name="Ottavio Maccarrone" userId="b6893b4ca3262ff4" providerId="LiveId" clId="{E8D585B3-7859-4F0D-AD46-5F8CD6F8ACD0}" dt="2023-11-17T10:28:02.125" v="51"/>
          <ac:spMkLst>
            <pc:docMk/>
            <pc:sldMk cId="1276995179" sldId="279"/>
            <ac:spMk id="6" creationId="{C95DD9D8-8DE6-1BCF-1ECE-1A248F29ACF6}"/>
          </ac:spMkLst>
        </pc:spChg>
      </pc:sldChg>
      <pc:sldChg chg="modSp mod">
        <pc:chgData name="Ottavio Maccarrone" userId="b6893b4ca3262ff4" providerId="LiveId" clId="{E8D585B3-7859-4F0D-AD46-5F8CD6F8ACD0}" dt="2023-11-17T10:25:02.104" v="26" actId="1076"/>
        <pc:sldMkLst>
          <pc:docMk/>
          <pc:sldMk cId="3470749289" sldId="280"/>
        </pc:sldMkLst>
        <pc:spChg chg="mod">
          <ac:chgData name="Ottavio Maccarrone" userId="b6893b4ca3262ff4" providerId="LiveId" clId="{E8D585B3-7859-4F0D-AD46-5F8CD6F8ACD0}" dt="2023-11-17T10:25:02.104" v="26" actId="1076"/>
          <ac:spMkLst>
            <pc:docMk/>
            <pc:sldMk cId="3470749289" sldId="280"/>
            <ac:spMk id="2" creationId="{C13E7213-8F29-B666-644D-093F28C5B42B}"/>
          </ac:spMkLst>
        </pc:spChg>
      </pc:sldChg>
      <pc:sldChg chg="modSp del mod">
        <pc:chgData name="Ottavio Maccarrone" userId="b6893b4ca3262ff4" providerId="LiveId" clId="{E8D585B3-7859-4F0D-AD46-5F8CD6F8ACD0}" dt="2023-11-17T10:32:44.469" v="70" actId="47"/>
        <pc:sldMkLst>
          <pc:docMk/>
          <pc:sldMk cId="125067275" sldId="281"/>
        </pc:sldMkLst>
        <pc:spChg chg="mod">
          <ac:chgData name="Ottavio Maccarrone" userId="b6893b4ca3262ff4" providerId="LiveId" clId="{E8D585B3-7859-4F0D-AD46-5F8CD6F8ACD0}" dt="2023-11-17T10:28:16.010" v="52" actId="113"/>
          <ac:spMkLst>
            <pc:docMk/>
            <pc:sldMk cId="125067275" sldId="281"/>
            <ac:spMk id="2" creationId="{4B2B8449-EE2D-FAD1-75EB-699D3F8287F1}"/>
          </ac:spMkLst>
        </pc:spChg>
      </pc:sldChg>
      <pc:sldChg chg="modSp mod">
        <pc:chgData name="Ottavio Maccarrone" userId="b6893b4ca3262ff4" providerId="LiveId" clId="{E8D585B3-7859-4F0D-AD46-5F8CD6F8ACD0}" dt="2023-11-17T10:32:40.424" v="69"/>
        <pc:sldMkLst>
          <pc:docMk/>
          <pc:sldMk cId="1020044650" sldId="282"/>
        </pc:sldMkLst>
        <pc:spChg chg="mod">
          <ac:chgData name="Ottavio Maccarrone" userId="b6893b4ca3262ff4" providerId="LiveId" clId="{E8D585B3-7859-4F0D-AD46-5F8CD6F8ACD0}" dt="2023-11-17T10:28:22.149" v="53" actId="113"/>
          <ac:spMkLst>
            <pc:docMk/>
            <pc:sldMk cId="1020044650" sldId="282"/>
            <ac:spMk id="2" creationId="{65D5FE48-8DBE-167F-36B3-E5612BCD28CE}"/>
          </ac:spMkLst>
        </pc:spChg>
        <pc:spChg chg="mod">
          <ac:chgData name="Ottavio Maccarrone" userId="b6893b4ca3262ff4" providerId="LiveId" clId="{E8D585B3-7859-4F0D-AD46-5F8CD6F8ACD0}" dt="2023-11-17T10:32:40.424" v="69"/>
          <ac:spMkLst>
            <pc:docMk/>
            <pc:sldMk cId="1020044650" sldId="282"/>
            <ac:spMk id="3" creationId="{6146C581-C6EF-D72F-FCB6-2C7866C1EAD5}"/>
          </ac:spMkLst>
        </pc:spChg>
      </pc:sldChg>
      <pc:sldChg chg="modSp mod">
        <pc:chgData name="Ottavio Maccarrone" userId="b6893b4ca3262ff4" providerId="LiveId" clId="{E8D585B3-7859-4F0D-AD46-5F8CD6F8ACD0}" dt="2023-11-17T10:30:22.208" v="62" actId="113"/>
        <pc:sldMkLst>
          <pc:docMk/>
          <pc:sldMk cId="3850673859" sldId="283"/>
        </pc:sldMkLst>
        <pc:spChg chg="mod">
          <ac:chgData name="Ottavio Maccarrone" userId="b6893b4ca3262ff4" providerId="LiveId" clId="{E8D585B3-7859-4F0D-AD46-5F8CD6F8ACD0}" dt="2023-11-17T10:30:22.208" v="62" actId="113"/>
          <ac:spMkLst>
            <pc:docMk/>
            <pc:sldMk cId="3850673859" sldId="283"/>
            <ac:spMk id="2" creationId="{E2F9C353-DE56-A481-55A0-5F9B4EC3F39E}"/>
          </ac:spMkLst>
        </pc:spChg>
      </pc:sldChg>
      <pc:sldChg chg="modSp mod">
        <pc:chgData name="Ottavio Maccarrone" userId="b6893b4ca3262ff4" providerId="LiveId" clId="{E8D585B3-7859-4F0D-AD46-5F8CD6F8ACD0}" dt="2023-11-17T10:30:26.858" v="63" actId="113"/>
        <pc:sldMkLst>
          <pc:docMk/>
          <pc:sldMk cId="1998622066" sldId="284"/>
        </pc:sldMkLst>
        <pc:spChg chg="mod">
          <ac:chgData name="Ottavio Maccarrone" userId="b6893b4ca3262ff4" providerId="LiveId" clId="{E8D585B3-7859-4F0D-AD46-5F8CD6F8ACD0}" dt="2023-11-17T10:30:26.858" v="63" actId="113"/>
          <ac:spMkLst>
            <pc:docMk/>
            <pc:sldMk cId="1998622066" sldId="284"/>
            <ac:spMk id="2" creationId="{04FE91FA-2D72-F99A-51BA-BD4D19E3B814}"/>
          </ac:spMkLst>
        </pc:spChg>
      </pc:sldChg>
      <pc:sldChg chg="modSp mod">
        <pc:chgData name="Ottavio Maccarrone" userId="b6893b4ca3262ff4" providerId="LiveId" clId="{E8D585B3-7859-4F0D-AD46-5F8CD6F8ACD0}" dt="2023-11-17T10:30:29.978" v="64" actId="113"/>
        <pc:sldMkLst>
          <pc:docMk/>
          <pc:sldMk cId="3020141494" sldId="285"/>
        </pc:sldMkLst>
        <pc:spChg chg="mod">
          <ac:chgData name="Ottavio Maccarrone" userId="b6893b4ca3262ff4" providerId="LiveId" clId="{E8D585B3-7859-4F0D-AD46-5F8CD6F8ACD0}" dt="2023-11-17T10:30:29.978" v="64" actId="113"/>
          <ac:spMkLst>
            <pc:docMk/>
            <pc:sldMk cId="3020141494" sldId="285"/>
            <ac:spMk id="2" creationId="{98250EFA-878F-4494-3ABC-BF80EB25325F}"/>
          </ac:spMkLst>
        </pc:spChg>
      </pc:sldChg>
      <pc:sldChg chg="modSp mod">
        <pc:chgData name="Ottavio Maccarrone" userId="b6893b4ca3262ff4" providerId="LiveId" clId="{E8D585B3-7859-4F0D-AD46-5F8CD6F8ACD0}" dt="2023-11-17T10:30:33.203" v="65" actId="113"/>
        <pc:sldMkLst>
          <pc:docMk/>
          <pc:sldMk cId="3920803229" sldId="286"/>
        </pc:sldMkLst>
        <pc:spChg chg="mod">
          <ac:chgData name="Ottavio Maccarrone" userId="b6893b4ca3262ff4" providerId="LiveId" clId="{E8D585B3-7859-4F0D-AD46-5F8CD6F8ACD0}" dt="2023-11-17T10:30:33.203" v="65" actId="113"/>
          <ac:spMkLst>
            <pc:docMk/>
            <pc:sldMk cId="3920803229" sldId="286"/>
            <ac:spMk id="2" creationId="{8915B264-ADDD-55ED-A9D9-0501136049F0}"/>
          </ac:spMkLst>
        </pc:spChg>
      </pc:sldChg>
      <pc:sldChg chg="modSp mod">
        <pc:chgData name="Ottavio Maccarrone" userId="b6893b4ca3262ff4" providerId="LiveId" clId="{E8D585B3-7859-4F0D-AD46-5F8CD6F8ACD0}" dt="2023-11-17T10:30:36.793" v="66" actId="113"/>
        <pc:sldMkLst>
          <pc:docMk/>
          <pc:sldMk cId="1156531723" sldId="287"/>
        </pc:sldMkLst>
        <pc:spChg chg="mod">
          <ac:chgData name="Ottavio Maccarrone" userId="b6893b4ca3262ff4" providerId="LiveId" clId="{E8D585B3-7859-4F0D-AD46-5F8CD6F8ACD0}" dt="2023-11-17T10:30:36.793" v="66" actId="113"/>
          <ac:spMkLst>
            <pc:docMk/>
            <pc:sldMk cId="1156531723" sldId="287"/>
            <ac:spMk id="2" creationId="{7779F1C4-E010-5815-3BA4-BEC1EF559DCC}"/>
          </ac:spMkLst>
        </pc:spChg>
      </pc:sldChg>
      <pc:sldChg chg="modSp mod">
        <pc:chgData name="Ottavio Maccarrone" userId="b6893b4ca3262ff4" providerId="LiveId" clId="{E8D585B3-7859-4F0D-AD46-5F8CD6F8ACD0}" dt="2023-11-17T10:30:39.914" v="67" actId="113"/>
        <pc:sldMkLst>
          <pc:docMk/>
          <pc:sldMk cId="188239240" sldId="288"/>
        </pc:sldMkLst>
        <pc:spChg chg="mod">
          <ac:chgData name="Ottavio Maccarrone" userId="b6893b4ca3262ff4" providerId="LiveId" clId="{E8D585B3-7859-4F0D-AD46-5F8CD6F8ACD0}" dt="2023-11-17T10:30:39.914" v="67" actId="113"/>
          <ac:spMkLst>
            <pc:docMk/>
            <pc:sldMk cId="188239240" sldId="288"/>
            <ac:spMk id="2" creationId="{F02011E5-3799-F429-FC14-DE6B4F2E79B1}"/>
          </ac:spMkLst>
        </pc:spChg>
      </pc:sldChg>
      <pc:sldChg chg="modSp mod">
        <pc:chgData name="Ottavio Maccarrone" userId="b6893b4ca3262ff4" providerId="LiveId" clId="{E8D585B3-7859-4F0D-AD46-5F8CD6F8ACD0}" dt="2023-11-17T10:30:03.453" v="61" actId="1076"/>
        <pc:sldMkLst>
          <pc:docMk/>
          <pc:sldMk cId="131258680" sldId="289"/>
        </pc:sldMkLst>
        <pc:spChg chg="mod">
          <ac:chgData name="Ottavio Maccarrone" userId="b6893b4ca3262ff4" providerId="LiveId" clId="{E8D585B3-7859-4F0D-AD46-5F8CD6F8ACD0}" dt="2023-11-17T10:30:03.453" v="61" actId="1076"/>
          <ac:spMkLst>
            <pc:docMk/>
            <pc:sldMk cId="131258680" sldId="289"/>
            <ac:spMk id="3" creationId="{8FD0CAD4-0FB6-CF7E-24EB-D818DDDE54EC}"/>
          </ac:spMkLst>
        </pc:spChg>
      </pc:sldChg>
      <pc:sldChg chg="addSp modSp mod">
        <pc:chgData name="Ottavio Maccarrone" userId="b6893b4ca3262ff4" providerId="LiveId" clId="{E8D585B3-7859-4F0D-AD46-5F8CD6F8ACD0}" dt="2023-11-17T10:39:01.831" v="125" actId="1076"/>
        <pc:sldMkLst>
          <pc:docMk/>
          <pc:sldMk cId="2876050703" sldId="313"/>
        </pc:sldMkLst>
        <pc:spChg chg="add mod">
          <ac:chgData name="Ottavio Maccarrone" userId="b6893b4ca3262ff4" providerId="LiveId" clId="{E8D585B3-7859-4F0D-AD46-5F8CD6F8ACD0}" dt="2023-11-17T10:39:01.831" v="125" actId="1076"/>
          <ac:spMkLst>
            <pc:docMk/>
            <pc:sldMk cId="2876050703" sldId="313"/>
            <ac:spMk id="3" creationId="{E077CB44-3055-7CE0-E53A-C132B0A530BB}"/>
          </ac:spMkLst>
        </pc:spChg>
      </pc:sldChg>
      <pc:sldChg chg="add">
        <pc:chgData name="Ottavio Maccarrone" userId="b6893b4ca3262ff4" providerId="LiveId" clId="{E8D585B3-7859-4F0D-AD46-5F8CD6F8ACD0}" dt="2023-11-17T10:32:21.400" v="68" actId="2890"/>
        <pc:sldMkLst>
          <pc:docMk/>
          <pc:sldMk cId="656606102" sldId="328"/>
        </pc:sldMkLst>
      </pc:sldChg>
      <pc:sldChg chg="add">
        <pc:chgData name="Ottavio Maccarrone" userId="b6893b4ca3262ff4" providerId="LiveId" clId="{E8D585B3-7859-4F0D-AD46-5F8CD6F8ACD0}" dt="2023-11-17T10:34:26.379" v="71" actId="2890"/>
        <pc:sldMkLst>
          <pc:docMk/>
          <pc:sldMk cId="2080859336" sldId="329"/>
        </pc:sldMkLst>
      </pc:sldChg>
      <pc:sldChg chg="addSp delSp modSp add mod">
        <pc:chgData name="Ottavio Maccarrone" userId="b6893b4ca3262ff4" providerId="LiveId" clId="{E8D585B3-7859-4F0D-AD46-5F8CD6F8ACD0}" dt="2023-11-20T11:03:07.939" v="1506" actId="14100"/>
        <pc:sldMkLst>
          <pc:docMk/>
          <pc:sldMk cId="3185168322" sldId="330"/>
        </pc:sldMkLst>
        <pc:spChg chg="mod">
          <ac:chgData name="Ottavio Maccarrone" userId="b6893b4ca3262ff4" providerId="LiveId" clId="{E8D585B3-7859-4F0D-AD46-5F8CD6F8ACD0}" dt="2023-11-17T11:35:02.471" v="493" actId="122"/>
          <ac:spMkLst>
            <pc:docMk/>
            <pc:sldMk cId="3185168322" sldId="330"/>
            <ac:spMk id="2" creationId="{4CF3F8AC-308F-DD69-BCE9-BA5B4B7ADAFB}"/>
          </ac:spMkLst>
        </pc:spChg>
        <pc:spChg chg="del mod">
          <ac:chgData name="Ottavio Maccarrone" userId="b6893b4ca3262ff4" providerId="LiveId" clId="{E8D585B3-7859-4F0D-AD46-5F8CD6F8ACD0}" dt="2023-11-17T11:31:26.071" v="408" actId="3680"/>
          <ac:spMkLst>
            <pc:docMk/>
            <pc:sldMk cId="3185168322" sldId="330"/>
            <ac:spMk id="3" creationId="{11861614-C4BD-2B2C-C8D9-5C3A4EA213C5}"/>
          </ac:spMkLst>
        </pc:spChg>
        <pc:spChg chg="del">
          <ac:chgData name="Ottavio Maccarrone" userId="b6893b4ca3262ff4" providerId="LiveId" clId="{E8D585B3-7859-4F0D-AD46-5F8CD6F8ACD0}" dt="2023-11-17T10:59:10.531" v="380" actId="478"/>
          <ac:spMkLst>
            <pc:docMk/>
            <pc:sldMk cId="3185168322" sldId="330"/>
            <ac:spMk id="4" creationId="{962C7BD4-55D1-C881-B686-C37EE0F23450}"/>
          </ac:spMkLst>
        </pc:spChg>
        <pc:spChg chg="del">
          <ac:chgData name="Ottavio Maccarrone" userId="b6893b4ca3262ff4" providerId="LiveId" clId="{E8D585B3-7859-4F0D-AD46-5F8CD6F8ACD0}" dt="2023-11-17T11:32:18.329" v="414" actId="26606"/>
          <ac:spMkLst>
            <pc:docMk/>
            <pc:sldMk cId="3185168322" sldId="330"/>
            <ac:spMk id="19" creationId="{B6CDA21F-E7AF-4C75-8395-33F58D5B0E45}"/>
          </ac:spMkLst>
        </pc:spChg>
        <pc:spChg chg="del">
          <ac:chgData name="Ottavio Maccarrone" userId="b6893b4ca3262ff4" providerId="LiveId" clId="{E8D585B3-7859-4F0D-AD46-5F8CD6F8ACD0}" dt="2023-11-17T11:32:18.329" v="414" actId="26606"/>
          <ac:spMkLst>
            <pc:docMk/>
            <pc:sldMk cId="3185168322" sldId="330"/>
            <ac:spMk id="26" creationId="{D5B0017B-2ECA-49AF-B397-DC140825DF8D}"/>
          </ac:spMkLst>
        </pc:spChg>
        <pc:grpChg chg="del">
          <ac:chgData name="Ottavio Maccarrone" userId="b6893b4ca3262ff4" providerId="LiveId" clId="{E8D585B3-7859-4F0D-AD46-5F8CD6F8ACD0}" dt="2023-11-17T11:32:18.329" v="414" actId="26606"/>
          <ac:grpSpMkLst>
            <pc:docMk/>
            <pc:sldMk cId="3185168322" sldId="330"/>
            <ac:grpSpMk id="21" creationId="{AE1C45F0-260A-458C-96ED-C1F6D2151219}"/>
          </ac:grpSpMkLst>
        </pc:grpChg>
        <pc:graphicFrameChg chg="add mod ord modGraphic">
          <ac:chgData name="Ottavio Maccarrone" userId="b6893b4ca3262ff4" providerId="LiveId" clId="{E8D585B3-7859-4F0D-AD46-5F8CD6F8ACD0}" dt="2023-11-20T11:03:07.939" v="1506" actId="14100"/>
          <ac:graphicFrameMkLst>
            <pc:docMk/>
            <pc:sldMk cId="3185168322" sldId="330"/>
            <ac:graphicFrameMk id="5" creationId="{9A0B9BFE-4BDA-08C7-4AD9-70A248F62FF4}"/>
          </ac:graphicFrameMkLst>
        </pc:graphicFrameChg>
        <pc:cxnChg chg="del">
          <ac:chgData name="Ottavio Maccarrone" userId="b6893b4ca3262ff4" providerId="LiveId" clId="{E8D585B3-7859-4F0D-AD46-5F8CD6F8ACD0}" dt="2023-11-17T11:32:18.329" v="414" actId="26606"/>
          <ac:cxnSpMkLst>
            <pc:docMk/>
            <pc:sldMk cId="3185168322" sldId="330"/>
            <ac:cxnSpMk id="28" creationId="{6CF1BAF6-AD41-4082-B212-8A1F9A2E8779}"/>
          </ac:cxnSpMkLst>
        </pc:cxnChg>
      </pc:sldChg>
      <pc:sldChg chg="modSp add mod">
        <pc:chgData name="Ottavio Maccarrone" userId="b6893b4ca3262ff4" providerId="LiveId" clId="{E8D585B3-7859-4F0D-AD46-5F8CD6F8ACD0}" dt="2023-11-20T09:20:59.358" v="1424" actId="2711"/>
        <pc:sldMkLst>
          <pc:docMk/>
          <pc:sldMk cId="880280941" sldId="331"/>
        </pc:sldMkLst>
        <pc:spChg chg="mod">
          <ac:chgData name="Ottavio Maccarrone" userId="b6893b4ca3262ff4" providerId="LiveId" clId="{E8D585B3-7859-4F0D-AD46-5F8CD6F8ACD0}" dt="2023-11-20T09:20:59.358" v="1424" actId="2711"/>
          <ac:spMkLst>
            <pc:docMk/>
            <pc:sldMk cId="880280941" sldId="331"/>
            <ac:spMk id="3" creationId="{11861614-C4BD-2B2C-C8D9-5C3A4EA213C5}"/>
          </ac:spMkLst>
        </pc:spChg>
      </pc:sldChg>
      <pc:sldChg chg="modSp add mod">
        <pc:chgData name="Ottavio Maccarrone" userId="b6893b4ca3262ff4" providerId="LiveId" clId="{E8D585B3-7859-4F0D-AD46-5F8CD6F8ACD0}" dt="2023-11-20T10:31:36.299" v="1503"/>
        <pc:sldMkLst>
          <pc:docMk/>
          <pc:sldMk cId="2654502503" sldId="332"/>
        </pc:sldMkLst>
        <pc:spChg chg="mod">
          <ac:chgData name="Ottavio Maccarrone" userId="b6893b4ca3262ff4" providerId="LiveId" clId="{E8D585B3-7859-4F0D-AD46-5F8CD6F8ACD0}" dt="2023-11-20T10:31:36.299" v="1503"/>
          <ac:spMkLst>
            <pc:docMk/>
            <pc:sldMk cId="2654502503" sldId="332"/>
            <ac:spMk id="3" creationId="{11861614-C4BD-2B2C-C8D9-5C3A4EA213C5}"/>
          </ac:spMkLst>
        </pc:spChg>
        <pc:spChg chg="mod">
          <ac:chgData name="Ottavio Maccarrone" userId="b6893b4ca3262ff4" providerId="LiveId" clId="{E8D585B3-7859-4F0D-AD46-5F8CD6F8ACD0}" dt="2023-11-20T08:33:12.683" v="1385" actId="14100"/>
          <ac:spMkLst>
            <pc:docMk/>
            <pc:sldMk cId="2654502503" sldId="332"/>
            <ac:spMk id="4" creationId="{962C7BD4-55D1-C881-B686-C37EE0F2345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9C200E-12AE-D401-63F5-6F6EEBFD4D4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F8DAC58-0329-1EC7-BB96-8843C1B0A8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83ABF89-28F0-3EF7-CF08-26F5A95C243B}"/>
              </a:ext>
            </a:extLst>
          </p:cNvPr>
          <p:cNvSpPr>
            <a:spLocks noGrp="1"/>
          </p:cNvSpPr>
          <p:nvPr>
            <p:ph type="dt" sz="half" idx="10"/>
          </p:nvPr>
        </p:nvSpPr>
        <p:spPr/>
        <p:txBody>
          <a:bodyPr/>
          <a:lstStyle/>
          <a:p>
            <a:fld id="{FC4A7CF2-E5EC-4872-8D34-34719EA88591}" type="datetimeFigureOut">
              <a:rPr lang="it-IT" smtClean="0"/>
              <a:t>20/11/2023</a:t>
            </a:fld>
            <a:endParaRPr lang="it-IT"/>
          </a:p>
        </p:txBody>
      </p:sp>
      <p:sp>
        <p:nvSpPr>
          <p:cNvPr id="5" name="Segnaposto piè di pagina 4">
            <a:extLst>
              <a:ext uri="{FF2B5EF4-FFF2-40B4-BE49-F238E27FC236}">
                <a16:creationId xmlns:a16="http://schemas.microsoft.com/office/drawing/2014/main" id="{094A16AE-EFF7-D25E-C211-3B4E457E502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97C6375-FA20-7B1A-6278-689B45978357}"/>
              </a:ext>
            </a:extLst>
          </p:cNvPr>
          <p:cNvSpPr>
            <a:spLocks noGrp="1"/>
          </p:cNvSpPr>
          <p:nvPr>
            <p:ph type="sldNum" sz="quarter" idx="12"/>
          </p:nvPr>
        </p:nvSpPr>
        <p:spPr/>
        <p:txBody>
          <a:bodyPr/>
          <a:lstStyle/>
          <a:p>
            <a:fld id="{54BC0E02-C316-4543-80F1-7B005B951D17}" type="slidenum">
              <a:rPr lang="it-IT" smtClean="0"/>
              <a:t>‹N›</a:t>
            </a:fld>
            <a:endParaRPr lang="it-IT"/>
          </a:p>
        </p:txBody>
      </p:sp>
    </p:spTree>
    <p:extLst>
      <p:ext uri="{BB962C8B-B14F-4D97-AF65-F5344CB8AC3E}">
        <p14:creationId xmlns:p14="http://schemas.microsoft.com/office/powerpoint/2010/main" val="1181655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6D595E-7E42-2BFA-DC8D-E68BBEAAF92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68A2E87-70EC-765A-3987-B15B0F7A9720}"/>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539F9A2-BDD0-103E-AFA5-9BFC4E9C1238}"/>
              </a:ext>
            </a:extLst>
          </p:cNvPr>
          <p:cNvSpPr>
            <a:spLocks noGrp="1"/>
          </p:cNvSpPr>
          <p:nvPr>
            <p:ph type="dt" sz="half" idx="10"/>
          </p:nvPr>
        </p:nvSpPr>
        <p:spPr/>
        <p:txBody>
          <a:bodyPr/>
          <a:lstStyle/>
          <a:p>
            <a:fld id="{FC4A7CF2-E5EC-4872-8D34-34719EA88591}" type="datetimeFigureOut">
              <a:rPr lang="it-IT" smtClean="0"/>
              <a:t>20/11/2023</a:t>
            </a:fld>
            <a:endParaRPr lang="it-IT"/>
          </a:p>
        </p:txBody>
      </p:sp>
      <p:sp>
        <p:nvSpPr>
          <p:cNvPr id="5" name="Segnaposto piè di pagina 4">
            <a:extLst>
              <a:ext uri="{FF2B5EF4-FFF2-40B4-BE49-F238E27FC236}">
                <a16:creationId xmlns:a16="http://schemas.microsoft.com/office/drawing/2014/main" id="{5E4DEDFC-19E4-1C39-65B1-327322E9ECD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D690F7E-2536-5C63-B0E6-EAB5B50F1FEC}"/>
              </a:ext>
            </a:extLst>
          </p:cNvPr>
          <p:cNvSpPr>
            <a:spLocks noGrp="1"/>
          </p:cNvSpPr>
          <p:nvPr>
            <p:ph type="sldNum" sz="quarter" idx="12"/>
          </p:nvPr>
        </p:nvSpPr>
        <p:spPr/>
        <p:txBody>
          <a:bodyPr/>
          <a:lstStyle/>
          <a:p>
            <a:fld id="{54BC0E02-C316-4543-80F1-7B005B951D17}" type="slidenum">
              <a:rPr lang="it-IT" smtClean="0"/>
              <a:t>‹N›</a:t>
            </a:fld>
            <a:endParaRPr lang="it-IT"/>
          </a:p>
        </p:txBody>
      </p:sp>
    </p:spTree>
    <p:extLst>
      <p:ext uri="{BB962C8B-B14F-4D97-AF65-F5344CB8AC3E}">
        <p14:creationId xmlns:p14="http://schemas.microsoft.com/office/powerpoint/2010/main" val="3951257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A523F3C-230A-0D45-1B1A-A2AB208C337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43C1430-E6EE-0A3A-859A-51A23DBF5B4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2DD8ACA-6531-D087-9391-8CD62D211764}"/>
              </a:ext>
            </a:extLst>
          </p:cNvPr>
          <p:cNvSpPr>
            <a:spLocks noGrp="1"/>
          </p:cNvSpPr>
          <p:nvPr>
            <p:ph type="dt" sz="half" idx="10"/>
          </p:nvPr>
        </p:nvSpPr>
        <p:spPr/>
        <p:txBody>
          <a:bodyPr/>
          <a:lstStyle/>
          <a:p>
            <a:fld id="{FC4A7CF2-E5EC-4872-8D34-34719EA88591}" type="datetimeFigureOut">
              <a:rPr lang="it-IT" smtClean="0"/>
              <a:t>20/11/2023</a:t>
            </a:fld>
            <a:endParaRPr lang="it-IT"/>
          </a:p>
        </p:txBody>
      </p:sp>
      <p:sp>
        <p:nvSpPr>
          <p:cNvPr id="5" name="Segnaposto piè di pagina 4">
            <a:extLst>
              <a:ext uri="{FF2B5EF4-FFF2-40B4-BE49-F238E27FC236}">
                <a16:creationId xmlns:a16="http://schemas.microsoft.com/office/drawing/2014/main" id="{DAB09FE8-3B92-D3E3-CC68-84201766770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AB24C98-1AE9-0D54-8313-C97F1B8AC7A6}"/>
              </a:ext>
            </a:extLst>
          </p:cNvPr>
          <p:cNvSpPr>
            <a:spLocks noGrp="1"/>
          </p:cNvSpPr>
          <p:nvPr>
            <p:ph type="sldNum" sz="quarter" idx="12"/>
          </p:nvPr>
        </p:nvSpPr>
        <p:spPr/>
        <p:txBody>
          <a:bodyPr/>
          <a:lstStyle/>
          <a:p>
            <a:fld id="{54BC0E02-C316-4543-80F1-7B005B951D17}" type="slidenum">
              <a:rPr lang="it-IT" smtClean="0"/>
              <a:t>‹N›</a:t>
            </a:fld>
            <a:endParaRPr lang="it-IT"/>
          </a:p>
        </p:txBody>
      </p:sp>
    </p:spTree>
    <p:extLst>
      <p:ext uri="{BB962C8B-B14F-4D97-AF65-F5344CB8AC3E}">
        <p14:creationId xmlns:p14="http://schemas.microsoft.com/office/powerpoint/2010/main" val="1037935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1D883F-592B-BFE5-3EE0-5C92E25E894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D56101F-79B3-37B9-EE1B-B3A1BB6E8A49}"/>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C97A357-4B6F-4591-F550-F7522CDCCE95}"/>
              </a:ext>
            </a:extLst>
          </p:cNvPr>
          <p:cNvSpPr>
            <a:spLocks noGrp="1"/>
          </p:cNvSpPr>
          <p:nvPr>
            <p:ph type="dt" sz="half" idx="10"/>
          </p:nvPr>
        </p:nvSpPr>
        <p:spPr/>
        <p:txBody>
          <a:bodyPr/>
          <a:lstStyle/>
          <a:p>
            <a:fld id="{FC4A7CF2-E5EC-4872-8D34-34719EA88591}" type="datetimeFigureOut">
              <a:rPr lang="it-IT" smtClean="0"/>
              <a:t>20/11/2023</a:t>
            </a:fld>
            <a:endParaRPr lang="it-IT"/>
          </a:p>
        </p:txBody>
      </p:sp>
      <p:sp>
        <p:nvSpPr>
          <p:cNvPr id="5" name="Segnaposto piè di pagina 4">
            <a:extLst>
              <a:ext uri="{FF2B5EF4-FFF2-40B4-BE49-F238E27FC236}">
                <a16:creationId xmlns:a16="http://schemas.microsoft.com/office/drawing/2014/main" id="{51B93783-B28E-A384-89DB-2A4A2276456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F4D855D-2166-9EB4-50B9-EE87BF600D72}"/>
              </a:ext>
            </a:extLst>
          </p:cNvPr>
          <p:cNvSpPr>
            <a:spLocks noGrp="1"/>
          </p:cNvSpPr>
          <p:nvPr>
            <p:ph type="sldNum" sz="quarter" idx="12"/>
          </p:nvPr>
        </p:nvSpPr>
        <p:spPr/>
        <p:txBody>
          <a:bodyPr/>
          <a:lstStyle/>
          <a:p>
            <a:fld id="{54BC0E02-C316-4543-80F1-7B005B951D17}" type="slidenum">
              <a:rPr lang="it-IT" smtClean="0"/>
              <a:t>‹N›</a:t>
            </a:fld>
            <a:endParaRPr lang="it-IT"/>
          </a:p>
        </p:txBody>
      </p:sp>
    </p:spTree>
    <p:extLst>
      <p:ext uri="{BB962C8B-B14F-4D97-AF65-F5344CB8AC3E}">
        <p14:creationId xmlns:p14="http://schemas.microsoft.com/office/powerpoint/2010/main" val="208914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8D1A7A-86D9-746B-6129-A00ABF58EEE8}"/>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A6291E5-C247-F3CF-6BA5-94E0BD93A3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AA5CF57-1F7B-EEB8-4F66-2C5E2A1424B7}"/>
              </a:ext>
            </a:extLst>
          </p:cNvPr>
          <p:cNvSpPr>
            <a:spLocks noGrp="1"/>
          </p:cNvSpPr>
          <p:nvPr>
            <p:ph type="dt" sz="half" idx="10"/>
          </p:nvPr>
        </p:nvSpPr>
        <p:spPr/>
        <p:txBody>
          <a:bodyPr/>
          <a:lstStyle/>
          <a:p>
            <a:fld id="{FC4A7CF2-E5EC-4872-8D34-34719EA88591}" type="datetimeFigureOut">
              <a:rPr lang="it-IT" smtClean="0"/>
              <a:t>20/11/2023</a:t>
            </a:fld>
            <a:endParaRPr lang="it-IT"/>
          </a:p>
        </p:txBody>
      </p:sp>
      <p:sp>
        <p:nvSpPr>
          <p:cNvPr id="5" name="Segnaposto piè di pagina 4">
            <a:extLst>
              <a:ext uri="{FF2B5EF4-FFF2-40B4-BE49-F238E27FC236}">
                <a16:creationId xmlns:a16="http://schemas.microsoft.com/office/drawing/2014/main" id="{BFD1A2B0-3DB0-0767-8130-AADA4503008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1F5E86-859C-E0D7-37E6-F34CDEBDF616}"/>
              </a:ext>
            </a:extLst>
          </p:cNvPr>
          <p:cNvSpPr>
            <a:spLocks noGrp="1"/>
          </p:cNvSpPr>
          <p:nvPr>
            <p:ph type="sldNum" sz="quarter" idx="12"/>
          </p:nvPr>
        </p:nvSpPr>
        <p:spPr/>
        <p:txBody>
          <a:bodyPr/>
          <a:lstStyle/>
          <a:p>
            <a:fld id="{54BC0E02-C316-4543-80F1-7B005B951D17}" type="slidenum">
              <a:rPr lang="it-IT" smtClean="0"/>
              <a:t>‹N›</a:t>
            </a:fld>
            <a:endParaRPr lang="it-IT"/>
          </a:p>
        </p:txBody>
      </p:sp>
    </p:spTree>
    <p:extLst>
      <p:ext uri="{BB962C8B-B14F-4D97-AF65-F5344CB8AC3E}">
        <p14:creationId xmlns:p14="http://schemas.microsoft.com/office/powerpoint/2010/main" val="143501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93F07E-1674-0D00-B6A5-E266D5341BC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5A9ED54-C2A7-53E3-FFBB-F1DA6DCB3BE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D6A7497-34C3-3C34-4195-7DEA4DDC9107}"/>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F2D38F57-24E1-6A38-7E0E-2A9E2DC291A3}"/>
              </a:ext>
            </a:extLst>
          </p:cNvPr>
          <p:cNvSpPr>
            <a:spLocks noGrp="1"/>
          </p:cNvSpPr>
          <p:nvPr>
            <p:ph type="dt" sz="half" idx="10"/>
          </p:nvPr>
        </p:nvSpPr>
        <p:spPr/>
        <p:txBody>
          <a:bodyPr/>
          <a:lstStyle/>
          <a:p>
            <a:fld id="{FC4A7CF2-E5EC-4872-8D34-34719EA88591}" type="datetimeFigureOut">
              <a:rPr lang="it-IT" smtClean="0"/>
              <a:t>20/11/2023</a:t>
            </a:fld>
            <a:endParaRPr lang="it-IT"/>
          </a:p>
        </p:txBody>
      </p:sp>
      <p:sp>
        <p:nvSpPr>
          <p:cNvPr id="6" name="Segnaposto piè di pagina 5">
            <a:extLst>
              <a:ext uri="{FF2B5EF4-FFF2-40B4-BE49-F238E27FC236}">
                <a16:creationId xmlns:a16="http://schemas.microsoft.com/office/drawing/2014/main" id="{054A2E18-1448-0CB1-D21E-E5453EA7E71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2B86EE7-A217-DD74-A9FE-9E8F9711663D}"/>
              </a:ext>
            </a:extLst>
          </p:cNvPr>
          <p:cNvSpPr>
            <a:spLocks noGrp="1"/>
          </p:cNvSpPr>
          <p:nvPr>
            <p:ph type="sldNum" sz="quarter" idx="12"/>
          </p:nvPr>
        </p:nvSpPr>
        <p:spPr/>
        <p:txBody>
          <a:bodyPr/>
          <a:lstStyle/>
          <a:p>
            <a:fld id="{54BC0E02-C316-4543-80F1-7B005B951D17}" type="slidenum">
              <a:rPr lang="it-IT" smtClean="0"/>
              <a:t>‹N›</a:t>
            </a:fld>
            <a:endParaRPr lang="it-IT"/>
          </a:p>
        </p:txBody>
      </p:sp>
    </p:spTree>
    <p:extLst>
      <p:ext uri="{BB962C8B-B14F-4D97-AF65-F5344CB8AC3E}">
        <p14:creationId xmlns:p14="http://schemas.microsoft.com/office/powerpoint/2010/main" val="167025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E1EF6F-C4FF-9515-FAAD-F5BD9016193C}"/>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C51424F-C315-510C-5DF9-A5B9E87BB9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03EA141-BC1D-E0F6-379F-ED25A66C95C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AB6228F-251F-4720-EDAE-CF41C5491E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D2BA93F-444F-BDAF-C154-FB9C870F29BE}"/>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8BF7202-48EF-625A-736E-D3A4E74033F4}"/>
              </a:ext>
            </a:extLst>
          </p:cNvPr>
          <p:cNvSpPr>
            <a:spLocks noGrp="1"/>
          </p:cNvSpPr>
          <p:nvPr>
            <p:ph type="dt" sz="half" idx="10"/>
          </p:nvPr>
        </p:nvSpPr>
        <p:spPr/>
        <p:txBody>
          <a:bodyPr/>
          <a:lstStyle/>
          <a:p>
            <a:fld id="{FC4A7CF2-E5EC-4872-8D34-34719EA88591}" type="datetimeFigureOut">
              <a:rPr lang="it-IT" smtClean="0"/>
              <a:t>20/11/2023</a:t>
            </a:fld>
            <a:endParaRPr lang="it-IT"/>
          </a:p>
        </p:txBody>
      </p:sp>
      <p:sp>
        <p:nvSpPr>
          <p:cNvPr id="8" name="Segnaposto piè di pagina 7">
            <a:extLst>
              <a:ext uri="{FF2B5EF4-FFF2-40B4-BE49-F238E27FC236}">
                <a16:creationId xmlns:a16="http://schemas.microsoft.com/office/drawing/2014/main" id="{C10CC428-F66E-EE25-D3D5-ECACDCF3A45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FA464F1-A4EA-584A-9102-CE289B511756}"/>
              </a:ext>
            </a:extLst>
          </p:cNvPr>
          <p:cNvSpPr>
            <a:spLocks noGrp="1"/>
          </p:cNvSpPr>
          <p:nvPr>
            <p:ph type="sldNum" sz="quarter" idx="12"/>
          </p:nvPr>
        </p:nvSpPr>
        <p:spPr/>
        <p:txBody>
          <a:bodyPr/>
          <a:lstStyle/>
          <a:p>
            <a:fld id="{54BC0E02-C316-4543-80F1-7B005B951D17}" type="slidenum">
              <a:rPr lang="it-IT" smtClean="0"/>
              <a:t>‹N›</a:t>
            </a:fld>
            <a:endParaRPr lang="it-IT"/>
          </a:p>
        </p:txBody>
      </p:sp>
    </p:spTree>
    <p:extLst>
      <p:ext uri="{BB962C8B-B14F-4D97-AF65-F5344CB8AC3E}">
        <p14:creationId xmlns:p14="http://schemas.microsoft.com/office/powerpoint/2010/main" val="299983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D56164-35AB-ADE5-5B25-B19FDEA75F0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746DB120-B651-69FA-53FD-24A9EB67961F}"/>
              </a:ext>
            </a:extLst>
          </p:cNvPr>
          <p:cNvSpPr>
            <a:spLocks noGrp="1"/>
          </p:cNvSpPr>
          <p:nvPr>
            <p:ph type="dt" sz="half" idx="10"/>
          </p:nvPr>
        </p:nvSpPr>
        <p:spPr/>
        <p:txBody>
          <a:bodyPr/>
          <a:lstStyle/>
          <a:p>
            <a:fld id="{FC4A7CF2-E5EC-4872-8D34-34719EA88591}" type="datetimeFigureOut">
              <a:rPr lang="it-IT" smtClean="0"/>
              <a:t>20/11/2023</a:t>
            </a:fld>
            <a:endParaRPr lang="it-IT"/>
          </a:p>
        </p:txBody>
      </p:sp>
      <p:sp>
        <p:nvSpPr>
          <p:cNvPr id="4" name="Segnaposto piè di pagina 3">
            <a:extLst>
              <a:ext uri="{FF2B5EF4-FFF2-40B4-BE49-F238E27FC236}">
                <a16:creationId xmlns:a16="http://schemas.microsoft.com/office/drawing/2014/main" id="{8906EF2E-7076-BD62-5879-CBCBA6B967E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13EB826-11FA-40D7-3270-EE27955EA8DA}"/>
              </a:ext>
            </a:extLst>
          </p:cNvPr>
          <p:cNvSpPr>
            <a:spLocks noGrp="1"/>
          </p:cNvSpPr>
          <p:nvPr>
            <p:ph type="sldNum" sz="quarter" idx="12"/>
          </p:nvPr>
        </p:nvSpPr>
        <p:spPr/>
        <p:txBody>
          <a:bodyPr/>
          <a:lstStyle/>
          <a:p>
            <a:fld id="{54BC0E02-C316-4543-80F1-7B005B951D17}" type="slidenum">
              <a:rPr lang="it-IT" smtClean="0"/>
              <a:t>‹N›</a:t>
            </a:fld>
            <a:endParaRPr lang="it-IT"/>
          </a:p>
        </p:txBody>
      </p:sp>
    </p:spTree>
    <p:extLst>
      <p:ext uri="{BB962C8B-B14F-4D97-AF65-F5344CB8AC3E}">
        <p14:creationId xmlns:p14="http://schemas.microsoft.com/office/powerpoint/2010/main" val="170110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07535EC-D69B-E79E-1746-FECD7F61831B}"/>
              </a:ext>
            </a:extLst>
          </p:cNvPr>
          <p:cNvSpPr>
            <a:spLocks noGrp="1"/>
          </p:cNvSpPr>
          <p:nvPr>
            <p:ph type="dt" sz="half" idx="10"/>
          </p:nvPr>
        </p:nvSpPr>
        <p:spPr/>
        <p:txBody>
          <a:bodyPr/>
          <a:lstStyle/>
          <a:p>
            <a:fld id="{FC4A7CF2-E5EC-4872-8D34-34719EA88591}" type="datetimeFigureOut">
              <a:rPr lang="it-IT" smtClean="0"/>
              <a:t>20/11/2023</a:t>
            </a:fld>
            <a:endParaRPr lang="it-IT"/>
          </a:p>
        </p:txBody>
      </p:sp>
      <p:sp>
        <p:nvSpPr>
          <p:cNvPr id="3" name="Segnaposto piè di pagina 2">
            <a:extLst>
              <a:ext uri="{FF2B5EF4-FFF2-40B4-BE49-F238E27FC236}">
                <a16:creationId xmlns:a16="http://schemas.microsoft.com/office/drawing/2014/main" id="{0127BC7D-4301-A0CD-40F5-A449E0E5E40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D0B39B8-2EB4-8E02-5865-A6E95B470A2E}"/>
              </a:ext>
            </a:extLst>
          </p:cNvPr>
          <p:cNvSpPr>
            <a:spLocks noGrp="1"/>
          </p:cNvSpPr>
          <p:nvPr>
            <p:ph type="sldNum" sz="quarter" idx="12"/>
          </p:nvPr>
        </p:nvSpPr>
        <p:spPr/>
        <p:txBody>
          <a:bodyPr/>
          <a:lstStyle/>
          <a:p>
            <a:fld id="{54BC0E02-C316-4543-80F1-7B005B951D17}" type="slidenum">
              <a:rPr lang="it-IT" smtClean="0"/>
              <a:t>‹N›</a:t>
            </a:fld>
            <a:endParaRPr lang="it-IT"/>
          </a:p>
        </p:txBody>
      </p:sp>
    </p:spTree>
    <p:extLst>
      <p:ext uri="{BB962C8B-B14F-4D97-AF65-F5344CB8AC3E}">
        <p14:creationId xmlns:p14="http://schemas.microsoft.com/office/powerpoint/2010/main" val="3265431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2E8CB7-B108-11FB-27E4-B2C558995F7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58B7294-A9A8-5DF7-9283-65535D52BF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2545C363-7B98-DB5F-FAF3-2D332DCA4D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C2FEEEB-BB92-CE87-D021-B7F222E12DA3}"/>
              </a:ext>
            </a:extLst>
          </p:cNvPr>
          <p:cNvSpPr>
            <a:spLocks noGrp="1"/>
          </p:cNvSpPr>
          <p:nvPr>
            <p:ph type="dt" sz="half" idx="10"/>
          </p:nvPr>
        </p:nvSpPr>
        <p:spPr/>
        <p:txBody>
          <a:bodyPr/>
          <a:lstStyle/>
          <a:p>
            <a:fld id="{FC4A7CF2-E5EC-4872-8D34-34719EA88591}" type="datetimeFigureOut">
              <a:rPr lang="it-IT" smtClean="0"/>
              <a:t>20/11/2023</a:t>
            </a:fld>
            <a:endParaRPr lang="it-IT"/>
          </a:p>
        </p:txBody>
      </p:sp>
      <p:sp>
        <p:nvSpPr>
          <p:cNvPr id="6" name="Segnaposto piè di pagina 5">
            <a:extLst>
              <a:ext uri="{FF2B5EF4-FFF2-40B4-BE49-F238E27FC236}">
                <a16:creationId xmlns:a16="http://schemas.microsoft.com/office/drawing/2014/main" id="{46E40FDD-3B1A-0797-6352-A7A0C966053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5AEF3C1-B657-C2F2-8D5C-AE431F8BFE0C}"/>
              </a:ext>
            </a:extLst>
          </p:cNvPr>
          <p:cNvSpPr>
            <a:spLocks noGrp="1"/>
          </p:cNvSpPr>
          <p:nvPr>
            <p:ph type="sldNum" sz="quarter" idx="12"/>
          </p:nvPr>
        </p:nvSpPr>
        <p:spPr/>
        <p:txBody>
          <a:bodyPr/>
          <a:lstStyle/>
          <a:p>
            <a:fld id="{54BC0E02-C316-4543-80F1-7B005B951D17}" type="slidenum">
              <a:rPr lang="it-IT" smtClean="0"/>
              <a:t>‹N›</a:t>
            </a:fld>
            <a:endParaRPr lang="it-IT"/>
          </a:p>
        </p:txBody>
      </p:sp>
    </p:spTree>
    <p:extLst>
      <p:ext uri="{BB962C8B-B14F-4D97-AF65-F5344CB8AC3E}">
        <p14:creationId xmlns:p14="http://schemas.microsoft.com/office/powerpoint/2010/main" val="3769457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96ADA7-8854-F7F7-8334-E8DAB963D4F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1C3C36A7-D96C-552F-0677-72F8E013D2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1C4FDDA1-FD7D-977F-7D2D-4D2BEAD50C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4B44268-8CE2-EB92-31A3-3A2D19DD8E03}"/>
              </a:ext>
            </a:extLst>
          </p:cNvPr>
          <p:cNvSpPr>
            <a:spLocks noGrp="1"/>
          </p:cNvSpPr>
          <p:nvPr>
            <p:ph type="dt" sz="half" idx="10"/>
          </p:nvPr>
        </p:nvSpPr>
        <p:spPr/>
        <p:txBody>
          <a:bodyPr/>
          <a:lstStyle/>
          <a:p>
            <a:fld id="{FC4A7CF2-E5EC-4872-8D34-34719EA88591}" type="datetimeFigureOut">
              <a:rPr lang="it-IT" smtClean="0"/>
              <a:t>20/11/2023</a:t>
            </a:fld>
            <a:endParaRPr lang="it-IT"/>
          </a:p>
        </p:txBody>
      </p:sp>
      <p:sp>
        <p:nvSpPr>
          <p:cNvPr id="6" name="Segnaposto piè di pagina 5">
            <a:extLst>
              <a:ext uri="{FF2B5EF4-FFF2-40B4-BE49-F238E27FC236}">
                <a16:creationId xmlns:a16="http://schemas.microsoft.com/office/drawing/2014/main" id="{1AA74A17-252F-3FA8-688C-028BEE3249B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FE44CAC-57D3-9564-8A4E-393E59166370}"/>
              </a:ext>
            </a:extLst>
          </p:cNvPr>
          <p:cNvSpPr>
            <a:spLocks noGrp="1"/>
          </p:cNvSpPr>
          <p:nvPr>
            <p:ph type="sldNum" sz="quarter" idx="12"/>
          </p:nvPr>
        </p:nvSpPr>
        <p:spPr/>
        <p:txBody>
          <a:bodyPr/>
          <a:lstStyle/>
          <a:p>
            <a:fld id="{54BC0E02-C316-4543-80F1-7B005B951D17}" type="slidenum">
              <a:rPr lang="it-IT" smtClean="0"/>
              <a:t>‹N›</a:t>
            </a:fld>
            <a:endParaRPr lang="it-IT"/>
          </a:p>
        </p:txBody>
      </p:sp>
    </p:spTree>
    <p:extLst>
      <p:ext uri="{BB962C8B-B14F-4D97-AF65-F5344CB8AC3E}">
        <p14:creationId xmlns:p14="http://schemas.microsoft.com/office/powerpoint/2010/main" val="3172574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95CFE85-C0F5-79B7-A244-647D417C3C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CAD4354-07D0-6142-DC79-C6E7B9FBAE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4E738E4-0DF1-0607-BA6A-E7C9F7739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4A7CF2-E5EC-4872-8D34-34719EA88591}" type="datetimeFigureOut">
              <a:rPr lang="it-IT" smtClean="0"/>
              <a:t>20/11/2023</a:t>
            </a:fld>
            <a:endParaRPr lang="it-IT"/>
          </a:p>
        </p:txBody>
      </p:sp>
      <p:sp>
        <p:nvSpPr>
          <p:cNvPr id="5" name="Segnaposto piè di pagina 4">
            <a:extLst>
              <a:ext uri="{FF2B5EF4-FFF2-40B4-BE49-F238E27FC236}">
                <a16:creationId xmlns:a16="http://schemas.microsoft.com/office/drawing/2014/main" id="{41DA482A-ED47-ECE6-B6B5-89EF9AE2FB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DCF7A478-8399-B1CF-F1EA-DBE7BAB789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C0E02-C316-4543-80F1-7B005B951D17}" type="slidenum">
              <a:rPr lang="it-IT" smtClean="0"/>
              <a:t>‹N›</a:t>
            </a:fld>
            <a:endParaRPr lang="it-IT"/>
          </a:p>
        </p:txBody>
      </p:sp>
    </p:spTree>
    <p:extLst>
      <p:ext uri="{BB962C8B-B14F-4D97-AF65-F5344CB8AC3E}">
        <p14:creationId xmlns:p14="http://schemas.microsoft.com/office/powerpoint/2010/main" val="3570905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aiditalia.org/storage/files/tecnici/LG-389-AIP_DSA.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7D891D6-3F80-6C8B-B5EE-203228E9D5C4}"/>
              </a:ext>
            </a:extLst>
          </p:cNvPr>
          <p:cNvSpPr>
            <a:spLocks noGrp="1"/>
          </p:cNvSpPr>
          <p:nvPr>
            <p:ph type="ctrTitle"/>
          </p:nvPr>
        </p:nvSpPr>
        <p:spPr>
          <a:xfrm>
            <a:off x="946120" y="2067263"/>
            <a:ext cx="10299760" cy="2767105"/>
          </a:xfrm>
        </p:spPr>
        <p:txBody>
          <a:bodyPr>
            <a:normAutofit fontScale="90000"/>
          </a:bodyPr>
          <a:lstStyle/>
          <a:p>
            <a:br>
              <a:rPr lang="it-IT" sz="5400" dirty="0"/>
            </a:br>
            <a:br>
              <a:rPr lang="it-IT" sz="5400" dirty="0"/>
            </a:br>
            <a:r>
              <a:rPr lang="it-IT" sz="5400" dirty="0"/>
              <a:t>Sintesi delle</a:t>
            </a:r>
            <a:br>
              <a:rPr lang="it-IT" sz="5400" dirty="0"/>
            </a:br>
            <a:r>
              <a:rPr lang="it-IT" sz="5400" dirty="0"/>
              <a:t>«Nuove Linee Guida sulla gestione dei Disturbi Specifici dell’Apprendimento»</a:t>
            </a:r>
            <a:br>
              <a:rPr lang="it-IT" sz="5400" dirty="0"/>
            </a:br>
            <a:endParaRPr lang="it-IT" sz="5400" dirty="0">
              <a:latin typeface="Abadi Extra Light" panose="020B0204020104020204" pitchFamily="34" charset="0"/>
            </a:endParaRPr>
          </a:p>
        </p:txBody>
      </p:sp>
      <p:sp>
        <p:nvSpPr>
          <p:cNvPr id="5" name="Sottotitolo 4">
            <a:extLst>
              <a:ext uri="{FF2B5EF4-FFF2-40B4-BE49-F238E27FC236}">
                <a16:creationId xmlns:a16="http://schemas.microsoft.com/office/drawing/2014/main" id="{F92DC57C-61C2-3ACA-3CCF-1AB59791D9AD}"/>
              </a:ext>
            </a:extLst>
          </p:cNvPr>
          <p:cNvSpPr>
            <a:spLocks noGrp="1"/>
          </p:cNvSpPr>
          <p:nvPr>
            <p:ph type="subTitle" idx="1"/>
          </p:nvPr>
        </p:nvSpPr>
        <p:spPr>
          <a:xfrm>
            <a:off x="1524000" y="4617728"/>
            <a:ext cx="9144000" cy="944339"/>
          </a:xfrm>
        </p:spPr>
        <p:txBody>
          <a:bodyPr>
            <a:normAutofit/>
          </a:bodyPr>
          <a:lstStyle/>
          <a:p>
            <a:r>
              <a:rPr lang="it-IT" dirty="0"/>
              <a:t>Linee guida pubblicate nel Sistema Nazionale Linee Guida Roma, </a:t>
            </a:r>
          </a:p>
          <a:p>
            <a:r>
              <a:rPr lang="it-IT" dirty="0"/>
              <a:t>20 gennaio 2022</a:t>
            </a:r>
          </a:p>
        </p:txBody>
      </p:sp>
      <p:cxnSp>
        <p:nvCxnSpPr>
          <p:cNvPr id="16" name="Straight Connector 15">
            <a:extLst>
              <a:ext uri="{FF2B5EF4-FFF2-40B4-BE49-F238E27FC236}">
                <a16:creationId xmlns:a16="http://schemas.microsoft.com/office/drawing/2014/main" id="{AFA75EE9-0DE4-4982-A870-290AD61EAA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52800" y="4479276"/>
            <a:ext cx="5486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7505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6E3B5C5-D1B6-1612-F0E4-1AF9A0E0DCA1}"/>
              </a:ext>
            </a:extLst>
          </p:cNvPr>
          <p:cNvSpPr>
            <a:spLocks noGrp="1"/>
          </p:cNvSpPr>
          <p:nvPr>
            <p:ph type="title"/>
          </p:nvPr>
        </p:nvSpPr>
        <p:spPr>
          <a:xfrm>
            <a:off x="1043631" y="809898"/>
            <a:ext cx="9942716" cy="1554480"/>
          </a:xfrm>
        </p:spPr>
        <p:txBody>
          <a:bodyPr anchor="ctr">
            <a:normAutofit/>
          </a:bodyPr>
          <a:lstStyle/>
          <a:p>
            <a:r>
              <a:rPr lang="it-IT" sz="3400"/>
              <a:t>Quali sono gli indici predittivi per l’identificazione precoce di bambini a rischio di disturbo specifico dell’apprendimento? (comprensione del testo)</a:t>
            </a:r>
          </a:p>
        </p:txBody>
      </p:sp>
      <p:sp>
        <p:nvSpPr>
          <p:cNvPr id="3" name="Segnaposto contenuto 2">
            <a:extLst>
              <a:ext uri="{FF2B5EF4-FFF2-40B4-BE49-F238E27FC236}">
                <a16:creationId xmlns:a16="http://schemas.microsoft.com/office/drawing/2014/main" id="{7E88E824-6B14-D58C-DBE2-6F4B2EBC6E30}"/>
              </a:ext>
            </a:extLst>
          </p:cNvPr>
          <p:cNvSpPr>
            <a:spLocks noGrp="1"/>
          </p:cNvSpPr>
          <p:nvPr>
            <p:ph idx="1"/>
          </p:nvPr>
        </p:nvSpPr>
        <p:spPr>
          <a:xfrm>
            <a:off x="1045028" y="3017522"/>
            <a:ext cx="9941319" cy="3124658"/>
          </a:xfrm>
        </p:spPr>
        <p:txBody>
          <a:bodyPr anchor="ctr">
            <a:noAutofit/>
          </a:bodyPr>
          <a:lstStyle/>
          <a:p>
            <a:r>
              <a:rPr lang="it-IT" sz="2400" dirty="0"/>
              <a:t>Raccomandazione 1.4 </a:t>
            </a:r>
          </a:p>
          <a:p>
            <a:r>
              <a:rPr lang="it-IT" sz="2400" dirty="0"/>
              <a:t>Si raccomanda di utilizzare i suddetti indici predittivi al solo fine di individuare bambini che possono avere un’aumentata probabilità (o rischio) di presentare difficoltà nell’area della comprensione della lettura nei successivi anni della scuola primaria (ma non necessariamente un Disturbo della comprensione della lettura), anche con l’obiettivo di favorire l’eventuale implementazione di attività volte a sostenere lo sviluppo di quelle abilità. </a:t>
            </a:r>
          </a:p>
          <a:p>
            <a:r>
              <a:rPr lang="it-IT" sz="2400" dirty="0"/>
              <a:t>Forza della raccomandazione: forte </a:t>
            </a:r>
          </a:p>
          <a:p>
            <a:r>
              <a:rPr lang="it-IT" sz="2400" dirty="0"/>
              <a:t>Certezza delle prove: molto bassa</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1468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BDEC85F-9276-620B-721C-5DFD93F26DEA}"/>
              </a:ext>
            </a:extLst>
          </p:cNvPr>
          <p:cNvSpPr>
            <a:spLocks noGrp="1"/>
          </p:cNvSpPr>
          <p:nvPr>
            <p:ph type="title"/>
          </p:nvPr>
        </p:nvSpPr>
        <p:spPr>
          <a:xfrm>
            <a:off x="1043631" y="809898"/>
            <a:ext cx="9942716" cy="1554480"/>
          </a:xfrm>
        </p:spPr>
        <p:txBody>
          <a:bodyPr anchor="ctr">
            <a:normAutofit/>
          </a:bodyPr>
          <a:lstStyle/>
          <a:p>
            <a:r>
              <a:rPr lang="it-IT" sz="3400"/>
              <a:t>Quali sono gli indici predittivi per l’identificazione precoce di bambini a rischio di disturbo specifico dell’apprendimento? (scrittura) </a:t>
            </a:r>
          </a:p>
        </p:txBody>
      </p:sp>
      <p:sp>
        <p:nvSpPr>
          <p:cNvPr id="3" name="Segnaposto contenuto 2">
            <a:extLst>
              <a:ext uri="{FF2B5EF4-FFF2-40B4-BE49-F238E27FC236}">
                <a16:creationId xmlns:a16="http://schemas.microsoft.com/office/drawing/2014/main" id="{DD26CE43-BF3C-0CC2-3FF3-5F38905D7D9B}"/>
              </a:ext>
            </a:extLst>
          </p:cNvPr>
          <p:cNvSpPr>
            <a:spLocks noGrp="1"/>
          </p:cNvSpPr>
          <p:nvPr>
            <p:ph idx="1"/>
          </p:nvPr>
        </p:nvSpPr>
        <p:spPr>
          <a:xfrm>
            <a:off x="1045028" y="3017522"/>
            <a:ext cx="9941319" cy="3124658"/>
          </a:xfrm>
        </p:spPr>
        <p:txBody>
          <a:bodyPr anchor="ctr">
            <a:normAutofit/>
          </a:bodyPr>
          <a:lstStyle/>
          <a:p>
            <a:r>
              <a:rPr lang="it-IT" sz="2400" dirty="0"/>
              <a:t>Raccomandazione 1.5</a:t>
            </a:r>
          </a:p>
          <a:p>
            <a:r>
              <a:rPr lang="it-IT" sz="2400" dirty="0"/>
              <a:t>Si suggerisce di valutare all’ultimo anno della scuola dell’infanzia la presenza di difficoltà in compiti relativi a consapevolezza notazionale, consapevolezza fonologica, capacità di apprendimento di associazioni visivo-verbali, RAN e memoria a breve termine, che possono interferire con lo sviluppo delle abilità di codifica ortografica in età scolare.</a:t>
            </a:r>
          </a:p>
          <a:p>
            <a:r>
              <a:rPr lang="it-IT" sz="2400" dirty="0"/>
              <a:t>Forza della raccomandazione: condizionata </a:t>
            </a:r>
          </a:p>
          <a:p>
            <a:r>
              <a:rPr lang="it-IT" sz="2400" dirty="0"/>
              <a:t>Certezza delle prove: molto bassa</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1335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8FD27DB4-B197-850A-5214-C4DCC2448919}"/>
              </a:ext>
            </a:extLst>
          </p:cNvPr>
          <p:cNvSpPr>
            <a:spLocks noGrp="1"/>
          </p:cNvSpPr>
          <p:nvPr>
            <p:ph type="title"/>
          </p:nvPr>
        </p:nvSpPr>
        <p:spPr>
          <a:xfrm>
            <a:off x="1043631" y="809898"/>
            <a:ext cx="9942716" cy="1554480"/>
          </a:xfrm>
        </p:spPr>
        <p:txBody>
          <a:bodyPr anchor="ctr">
            <a:normAutofit/>
          </a:bodyPr>
          <a:lstStyle/>
          <a:p>
            <a:r>
              <a:rPr lang="it-IT" sz="3400"/>
              <a:t>Quali sono gli indici predittivi per l’identificazione precoce di bambini a rischio di disturbo specifico dell’apprendimento? (scrittura) </a:t>
            </a:r>
          </a:p>
        </p:txBody>
      </p:sp>
      <p:sp>
        <p:nvSpPr>
          <p:cNvPr id="3" name="Segnaposto contenuto 2">
            <a:extLst>
              <a:ext uri="{FF2B5EF4-FFF2-40B4-BE49-F238E27FC236}">
                <a16:creationId xmlns:a16="http://schemas.microsoft.com/office/drawing/2014/main" id="{B27DABFD-9C40-0FB1-FC17-7382CC8684CC}"/>
              </a:ext>
            </a:extLst>
          </p:cNvPr>
          <p:cNvSpPr>
            <a:spLocks noGrp="1"/>
          </p:cNvSpPr>
          <p:nvPr>
            <p:ph idx="1"/>
          </p:nvPr>
        </p:nvSpPr>
        <p:spPr>
          <a:xfrm>
            <a:off x="1045028" y="3017522"/>
            <a:ext cx="9941319" cy="3124658"/>
          </a:xfrm>
        </p:spPr>
        <p:txBody>
          <a:bodyPr anchor="ctr">
            <a:noAutofit/>
          </a:bodyPr>
          <a:lstStyle/>
          <a:p>
            <a:r>
              <a:rPr lang="it-IT" sz="2400" dirty="0"/>
              <a:t>Raccomandazione 1.6</a:t>
            </a:r>
          </a:p>
          <a:p>
            <a:r>
              <a:rPr lang="it-IT" sz="2400" dirty="0"/>
              <a:t>Si raccomanda di utilizzare i suddetti indici predittivi al solo fine di individuare bambini che possono avere un’aumentata probabilità (o rischio) di presentare difficoltà nell’area della codifica ortografica nei successivi anni della scuola primaria (ma non necessariamente un disturbo specifico della competenza ortografica o disortografia), anche con l’obiettivo di favorire l’eventuale implementazione di attività volte a sostenere lo sviluppo di quelle abilità</a:t>
            </a:r>
          </a:p>
          <a:p>
            <a:r>
              <a:rPr lang="it-IT" sz="2400" dirty="0"/>
              <a:t>Forza della raccomandazione: forte </a:t>
            </a:r>
          </a:p>
          <a:p>
            <a:r>
              <a:rPr lang="it-IT" sz="2400" dirty="0"/>
              <a:t>Certezza delle prove: molto bassa</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9000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34C78DE6-F6EF-C89C-D80B-21984E8D0D41}"/>
              </a:ext>
            </a:extLst>
          </p:cNvPr>
          <p:cNvSpPr>
            <a:spLocks noGrp="1"/>
          </p:cNvSpPr>
          <p:nvPr>
            <p:ph type="title"/>
          </p:nvPr>
        </p:nvSpPr>
        <p:spPr>
          <a:xfrm>
            <a:off x="1043631" y="809898"/>
            <a:ext cx="9942716" cy="1554480"/>
          </a:xfrm>
        </p:spPr>
        <p:txBody>
          <a:bodyPr anchor="ctr">
            <a:normAutofit/>
          </a:bodyPr>
          <a:lstStyle/>
          <a:p>
            <a:r>
              <a:rPr lang="it-IT" sz="3400"/>
              <a:t>Quali sono gli indici predittivi per l’identificazione precoce di bambini a rischio di disturbo specifico dell’apprendimento? (calcolo)</a:t>
            </a:r>
          </a:p>
        </p:txBody>
      </p:sp>
      <p:sp>
        <p:nvSpPr>
          <p:cNvPr id="3" name="Segnaposto contenuto 2">
            <a:extLst>
              <a:ext uri="{FF2B5EF4-FFF2-40B4-BE49-F238E27FC236}">
                <a16:creationId xmlns:a16="http://schemas.microsoft.com/office/drawing/2014/main" id="{8E4A1CEB-1FC9-FC21-175F-700DA5E765ED}"/>
              </a:ext>
            </a:extLst>
          </p:cNvPr>
          <p:cNvSpPr>
            <a:spLocks noGrp="1"/>
          </p:cNvSpPr>
          <p:nvPr>
            <p:ph idx="1"/>
          </p:nvPr>
        </p:nvSpPr>
        <p:spPr>
          <a:xfrm>
            <a:off x="1045028" y="3017522"/>
            <a:ext cx="9941319" cy="3124658"/>
          </a:xfrm>
        </p:spPr>
        <p:txBody>
          <a:bodyPr anchor="ctr">
            <a:normAutofit/>
          </a:bodyPr>
          <a:lstStyle/>
          <a:p>
            <a:r>
              <a:rPr lang="it-IT" sz="2200" dirty="0"/>
              <a:t>Raccomandazione 1.7</a:t>
            </a:r>
          </a:p>
          <a:p>
            <a:r>
              <a:rPr lang="it-IT" sz="2200" dirty="0"/>
              <a:t>Si suggerisce di valutare all’ultimo anno della scuola dell’infanzia e al primo anno della scuola primaria la presenza di difficoltà in compiti relativi alle competenze simboliche, concettuali e procedurali nel conteggio, alle funzioni esecutive e alla memoria di lavoro </a:t>
            </a:r>
            <a:r>
              <a:rPr lang="it-IT" sz="2200" dirty="0" err="1"/>
              <a:t>visuo</a:t>
            </a:r>
            <a:r>
              <a:rPr lang="it-IT" sz="2200" dirty="0"/>
              <a:t>-spaziale che possono interferire con il successivo sviluppo delle abilità di calcolo e di soluzione di problemi aritmetici (problem solving). </a:t>
            </a:r>
          </a:p>
          <a:p>
            <a:r>
              <a:rPr lang="it-IT" sz="2200" dirty="0"/>
              <a:t>Forza della raccomandazione: condizionata </a:t>
            </a:r>
          </a:p>
          <a:p>
            <a:r>
              <a:rPr lang="it-IT" sz="2200" dirty="0"/>
              <a:t>Certezza delle prove: molto bassa</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8391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34C78DE6-F6EF-C89C-D80B-21984E8D0D41}"/>
              </a:ext>
            </a:extLst>
          </p:cNvPr>
          <p:cNvSpPr>
            <a:spLocks noGrp="1"/>
          </p:cNvSpPr>
          <p:nvPr>
            <p:ph type="title"/>
          </p:nvPr>
        </p:nvSpPr>
        <p:spPr>
          <a:xfrm>
            <a:off x="1043631" y="809898"/>
            <a:ext cx="9942716" cy="1554480"/>
          </a:xfrm>
        </p:spPr>
        <p:txBody>
          <a:bodyPr anchor="ctr">
            <a:normAutofit/>
          </a:bodyPr>
          <a:lstStyle/>
          <a:p>
            <a:r>
              <a:rPr lang="it-IT" sz="3400"/>
              <a:t>Quali sono gli indici predittivi per l’identificazione precoce di bambini a rischio di disturbo specifico dell’apprendimento? (calcolo)</a:t>
            </a:r>
          </a:p>
        </p:txBody>
      </p:sp>
      <p:sp>
        <p:nvSpPr>
          <p:cNvPr id="3" name="Segnaposto contenuto 2">
            <a:extLst>
              <a:ext uri="{FF2B5EF4-FFF2-40B4-BE49-F238E27FC236}">
                <a16:creationId xmlns:a16="http://schemas.microsoft.com/office/drawing/2014/main" id="{8E4A1CEB-1FC9-FC21-175F-700DA5E765ED}"/>
              </a:ext>
            </a:extLst>
          </p:cNvPr>
          <p:cNvSpPr>
            <a:spLocks noGrp="1"/>
          </p:cNvSpPr>
          <p:nvPr>
            <p:ph idx="1"/>
          </p:nvPr>
        </p:nvSpPr>
        <p:spPr>
          <a:xfrm>
            <a:off x="731526" y="2704015"/>
            <a:ext cx="10816040" cy="3438166"/>
          </a:xfrm>
        </p:spPr>
        <p:txBody>
          <a:bodyPr anchor="ctr">
            <a:normAutofit/>
          </a:bodyPr>
          <a:lstStyle/>
          <a:p>
            <a:r>
              <a:rPr lang="it-IT" sz="2200" dirty="0"/>
              <a:t>Raccomandazione 1.8</a:t>
            </a:r>
          </a:p>
          <a:p>
            <a:r>
              <a:rPr lang="it-IT" sz="2200" dirty="0"/>
              <a:t>Si raccomanda di utilizzare i suddetti indici predittivi al solo fine di individuare bambini che possono avere un’aumentata probabilità (o rischio) di presentare difficoltà nell’area del calcolo e della soluzione di problemi aritmetici (problem solving) nei successivi anni della scuola primaria (ma non necessariamente un Disturbo Specifico del calcolo o Discalculia), anche con l’obiettivo di favorire l’eventuale implementazione di attività volte a sostenere lo sviluppo di quelle abilità. </a:t>
            </a:r>
          </a:p>
          <a:p>
            <a:r>
              <a:rPr lang="it-IT" sz="2200" dirty="0"/>
              <a:t>Forza della raccomandazione: forte </a:t>
            </a:r>
          </a:p>
          <a:p>
            <a:r>
              <a:rPr lang="it-IT" sz="2200" dirty="0"/>
              <a:t>Certezza delle prove: molto bassa</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4354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091EC8E2-AB45-A022-4A41-6F65F7A90269}"/>
              </a:ext>
            </a:extLst>
          </p:cNvPr>
          <p:cNvSpPr>
            <a:spLocks noGrp="1"/>
          </p:cNvSpPr>
          <p:nvPr>
            <p:ph type="title"/>
          </p:nvPr>
        </p:nvSpPr>
        <p:spPr>
          <a:xfrm>
            <a:off x="1043631" y="809898"/>
            <a:ext cx="9942716" cy="1554480"/>
          </a:xfrm>
        </p:spPr>
        <p:txBody>
          <a:bodyPr anchor="ctr">
            <a:normAutofit/>
          </a:bodyPr>
          <a:lstStyle/>
          <a:p>
            <a:r>
              <a:rPr lang="it-IT" sz="3400"/>
              <a:t>In bambini/ragazzi in età scolare, quali sono i criteri e le procedure diagnostiche per accertare il Disturbo di Comprensione del testo? </a:t>
            </a:r>
          </a:p>
        </p:txBody>
      </p:sp>
      <p:sp>
        <p:nvSpPr>
          <p:cNvPr id="3" name="Segnaposto contenuto 2">
            <a:extLst>
              <a:ext uri="{FF2B5EF4-FFF2-40B4-BE49-F238E27FC236}">
                <a16:creationId xmlns:a16="http://schemas.microsoft.com/office/drawing/2014/main" id="{6DF4680C-8128-19D0-C487-DF1CA224C487}"/>
              </a:ext>
            </a:extLst>
          </p:cNvPr>
          <p:cNvSpPr>
            <a:spLocks noGrp="1"/>
          </p:cNvSpPr>
          <p:nvPr>
            <p:ph idx="1"/>
          </p:nvPr>
        </p:nvSpPr>
        <p:spPr>
          <a:xfrm>
            <a:off x="1045028" y="3017522"/>
            <a:ext cx="9941319" cy="3124658"/>
          </a:xfrm>
        </p:spPr>
        <p:txBody>
          <a:bodyPr anchor="ctr">
            <a:normAutofit/>
          </a:bodyPr>
          <a:lstStyle/>
          <a:p>
            <a:r>
              <a:rPr lang="it-IT" sz="2400"/>
              <a:t>Nella definizione di questo disturbo si riconosce che le manifestazioni del disturbo non sono la conseguenza di una compromissione cognitiva, di problemi più generali di linguaggio o di altri fattori di esclusione. </a:t>
            </a:r>
          </a:p>
          <a:p>
            <a:r>
              <a:rPr lang="it-IT" sz="2400"/>
              <a:t>Il disturbo di comprensione ha caratteristiche distinguibili rispetto al disturbo di decodifica, e può definirsi tale quando </a:t>
            </a:r>
            <a:r>
              <a:rPr lang="it-IT" sz="2400" b="1"/>
              <a:t>non è la conseguenza di una compromissione nella decodifica</a:t>
            </a:r>
            <a:r>
              <a:rPr lang="it-IT" sz="2400"/>
              <a:t>. </a:t>
            </a:r>
          </a:p>
          <a:p>
            <a:r>
              <a:rPr lang="it-IT" sz="2400"/>
              <a:t>Si suggerisce che la diagnosi di un disturbo di comprensione venga posta a partire dalla </a:t>
            </a:r>
            <a:r>
              <a:rPr lang="it-IT" sz="2400" b="1"/>
              <a:t>terza primaria</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552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48C0D03-12E9-0481-7B7A-614E5901AAC3}"/>
              </a:ext>
            </a:extLst>
          </p:cNvPr>
          <p:cNvSpPr>
            <a:spLocks noGrp="1"/>
          </p:cNvSpPr>
          <p:nvPr>
            <p:ph type="title"/>
          </p:nvPr>
        </p:nvSpPr>
        <p:spPr>
          <a:xfrm>
            <a:off x="1043631" y="809898"/>
            <a:ext cx="9942716" cy="1554480"/>
          </a:xfrm>
        </p:spPr>
        <p:txBody>
          <a:bodyPr anchor="ctr">
            <a:normAutofit/>
          </a:bodyPr>
          <a:lstStyle/>
          <a:p>
            <a:r>
              <a:rPr lang="it-IT" sz="3400"/>
              <a:t>In bambini/ragazzi in età scolare, quali sono i criteri e le procedure diagnostiche per accertare il Disturbo di Comprensione del testo? </a:t>
            </a:r>
          </a:p>
        </p:txBody>
      </p:sp>
      <p:sp>
        <p:nvSpPr>
          <p:cNvPr id="3" name="Segnaposto contenuto 2">
            <a:extLst>
              <a:ext uri="{FF2B5EF4-FFF2-40B4-BE49-F238E27FC236}">
                <a16:creationId xmlns:a16="http://schemas.microsoft.com/office/drawing/2014/main" id="{2F8AFC76-903A-FE56-A3BD-0C6863AE3DA5}"/>
              </a:ext>
            </a:extLst>
          </p:cNvPr>
          <p:cNvSpPr>
            <a:spLocks noGrp="1"/>
          </p:cNvSpPr>
          <p:nvPr>
            <p:ph idx="1"/>
          </p:nvPr>
        </p:nvSpPr>
        <p:spPr>
          <a:xfrm>
            <a:off x="1045028" y="3017522"/>
            <a:ext cx="9941319" cy="3124658"/>
          </a:xfrm>
        </p:spPr>
        <p:txBody>
          <a:bodyPr anchor="ctr">
            <a:normAutofit/>
          </a:bodyPr>
          <a:lstStyle/>
          <a:p>
            <a:r>
              <a:rPr lang="it-IT" sz="2400"/>
              <a:t>Raccomandazione 2.1</a:t>
            </a:r>
          </a:p>
          <a:p>
            <a:r>
              <a:rPr lang="it-IT" sz="2400"/>
              <a:t>Si suggerisce, ai fini della diagnosi di un disturbo di comprensione del testo, di utilizzare come indicatore psicometrico un cut-off pari al 10° percentile nell’interpretazione degli esiti delle prove di comprensione. </a:t>
            </a:r>
          </a:p>
          <a:p>
            <a:r>
              <a:rPr lang="it-IT" sz="2400"/>
              <a:t>Forza della raccomandazione: condizionata </a:t>
            </a:r>
          </a:p>
          <a:p>
            <a:r>
              <a:rPr lang="it-IT" sz="2400"/>
              <a:t>Certezza delle prove: molto bassa</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4976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0BD25B7-42B8-69D0-3003-8924543F8553}"/>
              </a:ext>
            </a:extLst>
          </p:cNvPr>
          <p:cNvSpPr>
            <a:spLocks noGrp="1"/>
          </p:cNvSpPr>
          <p:nvPr>
            <p:ph type="title"/>
          </p:nvPr>
        </p:nvSpPr>
        <p:spPr>
          <a:xfrm>
            <a:off x="1043631" y="809898"/>
            <a:ext cx="9942716" cy="1554480"/>
          </a:xfrm>
        </p:spPr>
        <p:txBody>
          <a:bodyPr anchor="ctr">
            <a:normAutofit/>
          </a:bodyPr>
          <a:lstStyle/>
          <a:p>
            <a:r>
              <a:rPr lang="it-IT" sz="3400"/>
              <a:t>In bambini/ragazzi in età scolare, quali sono i criteri e le procedure diagnostiche per accertare il Disturbo di Comprensione del testo? </a:t>
            </a:r>
          </a:p>
        </p:txBody>
      </p:sp>
      <p:sp>
        <p:nvSpPr>
          <p:cNvPr id="3" name="Segnaposto contenuto 2">
            <a:extLst>
              <a:ext uri="{FF2B5EF4-FFF2-40B4-BE49-F238E27FC236}">
                <a16:creationId xmlns:a16="http://schemas.microsoft.com/office/drawing/2014/main" id="{CFAF8A2B-79A7-202F-02C1-46A69F1C9798}"/>
              </a:ext>
            </a:extLst>
          </p:cNvPr>
          <p:cNvSpPr>
            <a:spLocks noGrp="1"/>
          </p:cNvSpPr>
          <p:nvPr>
            <p:ph idx="1"/>
          </p:nvPr>
        </p:nvSpPr>
        <p:spPr>
          <a:xfrm>
            <a:off x="1045028" y="3017522"/>
            <a:ext cx="9941319" cy="3124658"/>
          </a:xfrm>
        </p:spPr>
        <p:txBody>
          <a:bodyPr anchor="ctr">
            <a:normAutofit/>
          </a:bodyPr>
          <a:lstStyle/>
          <a:p>
            <a:r>
              <a:rPr lang="it-IT" sz="2400"/>
              <a:t>Raccomandazione 2.2</a:t>
            </a:r>
          </a:p>
          <a:p>
            <a:r>
              <a:rPr lang="it-IT" sz="2400"/>
              <a:t>Si raccomanda, di utilizzare almeno due prove per valutare la comprensione del testo, i cui esiti devono essere omogenei (in entrambe le prove la prestazione deve essere inferiore al 10°). </a:t>
            </a:r>
          </a:p>
          <a:p>
            <a:r>
              <a:rPr lang="it-IT" sz="2400"/>
              <a:t>Forza della raccomandazione: forte </a:t>
            </a:r>
          </a:p>
          <a:p>
            <a:r>
              <a:rPr lang="it-IT" sz="2400"/>
              <a:t>Certezza delle prove: molto bassa</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4128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0B39E2BE-E8EC-50F3-FEE1-39207F1AE1AB}"/>
              </a:ext>
            </a:extLst>
          </p:cNvPr>
          <p:cNvSpPr>
            <a:spLocks noGrp="1"/>
          </p:cNvSpPr>
          <p:nvPr>
            <p:ph type="title"/>
          </p:nvPr>
        </p:nvSpPr>
        <p:spPr>
          <a:xfrm>
            <a:off x="1043631" y="809898"/>
            <a:ext cx="9942716" cy="1554480"/>
          </a:xfrm>
        </p:spPr>
        <p:txBody>
          <a:bodyPr anchor="ctr">
            <a:normAutofit/>
          </a:bodyPr>
          <a:lstStyle/>
          <a:p>
            <a:r>
              <a:rPr lang="it-IT" sz="3400"/>
              <a:t>In bambini/ragazzi in età scolare, quali sono i criteri e le procedure diagnostiche per accertare il Disturbo di Comprensione del testo? </a:t>
            </a:r>
          </a:p>
        </p:txBody>
      </p:sp>
      <p:sp>
        <p:nvSpPr>
          <p:cNvPr id="3" name="Segnaposto contenuto 2">
            <a:extLst>
              <a:ext uri="{FF2B5EF4-FFF2-40B4-BE49-F238E27FC236}">
                <a16:creationId xmlns:a16="http://schemas.microsoft.com/office/drawing/2014/main" id="{A4994DD3-CD65-1A04-77AB-31158069570F}"/>
              </a:ext>
            </a:extLst>
          </p:cNvPr>
          <p:cNvSpPr>
            <a:spLocks noGrp="1"/>
          </p:cNvSpPr>
          <p:nvPr>
            <p:ph idx="1"/>
          </p:nvPr>
        </p:nvSpPr>
        <p:spPr>
          <a:xfrm>
            <a:off x="1045028" y="3017522"/>
            <a:ext cx="9941319" cy="3124658"/>
          </a:xfrm>
        </p:spPr>
        <p:txBody>
          <a:bodyPr anchor="ctr">
            <a:normAutofit/>
          </a:bodyPr>
          <a:lstStyle/>
          <a:p>
            <a:r>
              <a:rPr lang="it-IT" sz="2400" dirty="0"/>
              <a:t>Raccomandazione 2.3</a:t>
            </a:r>
          </a:p>
          <a:p>
            <a:r>
              <a:rPr lang="it-IT" sz="2400" dirty="0"/>
              <a:t>Nella valutazione della comprensione del testo si raccomanda di utilizzare prove indipendenti di decodifica e di comprensione del testo. L’utilizzo della stessa prova potrebbe suggerire, in maniera fuorviante, un problema anche nella decodifica in bambini con problemi di comprensione del testo e viceversa. </a:t>
            </a:r>
          </a:p>
          <a:p>
            <a:r>
              <a:rPr lang="it-IT" sz="2400" dirty="0"/>
              <a:t>Forza della raccomandazione: forte </a:t>
            </a:r>
          </a:p>
          <a:p>
            <a:r>
              <a:rPr lang="it-IT" sz="2400" dirty="0"/>
              <a:t>Certezza delle prove: molto bassa</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1667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3F6DB6D-D8D3-492F-40E0-0B406606F6B7}"/>
              </a:ext>
            </a:extLst>
          </p:cNvPr>
          <p:cNvSpPr>
            <a:spLocks noGrp="1"/>
          </p:cNvSpPr>
          <p:nvPr>
            <p:ph type="title"/>
          </p:nvPr>
        </p:nvSpPr>
        <p:spPr>
          <a:xfrm>
            <a:off x="1043631" y="809898"/>
            <a:ext cx="9942716" cy="1554480"/>
          </a:xfrm>
        </p:spPr>
        <p:txBody>
          <a:bodyPr anchor="ctr">
            <a:normAutofit/>
          </a:bodyPr>
          <a:lstStyle/>
          <a:p>
            <a:r>
              <a:rPr lang="it-IT" sz="3400"/>
              <a:t>In bambini/ragazzi in età scolare, quali sono i criteri e le procedure diagnostiche per accertare il Disturbo di Comprensione del testo? </a:t>
            </a:r>
          </a:p>
        </p:txBody>
      </p:sp>
      <p:sp>
        <p:nvSpPr>
          <p:cNvPr id="3" name="Segnaposto contenuto 2">
            <a:extLst>
              <a:ext uri="{FF2B5EF4-FFF2-40B4-BE49-F238E27FC236}">
                <a16:creationId xmlns:a16="http://schemas.microsoft.com/office/drawing/2014/main" id="{768D2540-07B6-D9EE-9564-2369C8F62496}"/>
              </a:ext>
            </a:extLst>
          </p:cNvPr>
          <p:cNvSpPr>
            <a:spLocks noGrp="1"/>
          </p:cNvSpPr>
          <p:nvPr>
            <p:ph idx="1"/>
          </p:nvPr>
        </p:nvSpPr>
        <p:spPr>
          <a:xfrm>
            <a:off x="640080" y="2704013"/>
            <a:ext cx="10907486" cy="3540017"/>
          </a:xfrm>
        </p:spPr>
        <p:txBody>
          <a:bodyPr anchor="ctr">
            <a:noAutofit/>
          </a:bodyPr>
          <a:lstStyle/>
          <a:p>
            <a:r>
              <a:rPr lang="it-IT" sz="2300" dirty="0"/>
              <a:t>Raccomandazione 2.4</a:t>
            </a:r>
          </a:p>
          <a:p>
            <a:r>
              <a:rPr lang="it-IT" sz="2300" dirty="0"/>
              <a:t>Si suggerisce, ai fini della diagnosi di un disturbo di comprensione del testo, di utilizzare i seguenti tipi di prove: prove di lettura di liste di parole e prove di lettura di liste di non-parole, al fine di escludere la presenza di un problema anche nella lettura come decodifica. Nel caso in cui sia compromessa anche la decodifica (in una delle prove summenzionate) si raccomanda di proporre prove che valutino la comprensione da ascolto. Nel caso in cui la prestazione nella prova di comprensione da ascolto sia adeguata, va esclusa la presenza di un disturbo di comprensione. </a:t>
            </a:r>
          </a:p>
          <a:p>
            <a:r>
              <a:rPr lang="it-IT" sz="2300" dirty="0"/>
              <a:t>Forza della raccomandazione: condizionata </a:t>
            </a:r>
          </a:p>
          <a:p>
            <a:r>
              <a:rPr lang="it-IT" sz="2300" dirty="0"/>
              <a:t>Certezza delle prove: molto bassa </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0905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2" name="Rectangle 2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CF3F8AC-308F-DD69-BCE9-BA5B4B7ADAFB}"/>
              </a:ext>
            </a:extLst>
          </p:cNvPr>
          <p:cNvSpPr>
            <a:spLocks noGrp="1"/>
          </p:cNvSpPr>
          <p:nvPr>
            <p:ph type="title"/>
          </p:nvPr>
        </p:nvSpPr>
        <p:spPr>
          <a:xfrm>
            <a:off x="1043631" y="809898"/>
            <a:ext cx="9942716" cy="1554480"/>
          </a:xfrm>
        </p:spPr>
        <p:txBody>
          <a:bodyPr anchor="ctr">
            <a:normAutofit/>
          </a:bodyPr>
          <a:lstStyle/>
          <a:p>
            <a:r>
              <a:rPr lang="it-IT" sz="3600" dirty="0"/>
              <a:t>Sintesi delle «Nuove Linee Guida sulla gestione dei Disturbi Specifici dell’Apprendimento»</a:t>
            </a:r>
            <a:endParaRPr lang="it-IT" sz="3400" dirty="0"/>
          </a:p>
        </p:txBody>
      </p:sp>
      <p:sp>
        <p:nvSpPr>
          <p:cNvPr id="3" name="Segnaposto contenuto 2">
            <a:extLst>
              <a:ext uri="{FF2B5EF4-FFF2-40B4-BE49-F238E27FC236}">
                <a16:creationId xmlns:a16="http://schemas.microsoft.com/office/drawing/2014/main" id="{11861614-C4BD-2B2C-C8D9-5C3A4EA213C5}"/>
              </a:ext>
            </a:extLst>
          </p:cNvPr>
          <p:cNvSpPr>
            <a:spLocks noGrp="1"/>
          </p:cNvSpPr>
          <p:nvPr>
            <p:ph idx="1"/>
          </p:nvPr>
        </p:nvSpPr>
        <p:spPr>
          <a:xfrm>
            <a:off x="535670" y="2492700"/>
            <a:ext cx="11011896" cy="3909363"/>
          </a:xfrm>
        </p:spPr>
        <p:txBody>
          <a:bodyPr anchor="ctr">
            <a:normAutofit/>
          </a:bodyPr>
          <a:lstStyle/>
          <a:p>
            <a:r>
              <a:rPr lang="it-IT" sz="2400" dirty="0"/>
              <a:t>Questo documento è un PowerPoint riassuntivo delle </a:t>
            </a:r>
            <a:r>
              <a:rPr lang="it-IT" sz="2400" i="1" dirty="0"/>
              <a:t>Nuove Linee Guida sulla gestione dei Disturbi Specifici dell’Apprendimento pubblicate il 20 gennaio 2022 dall’Istituto Superiore di Sanità</a:t>
            </a:r>
            <a:r>
              <a:rPr lang="it-IT" sz="2400" dirty="0"/>
              <a:t>. </a:t>
            </a:r>
          </a:p>
          <a:p>
            <a:r>
              <a:rPr lang="it-IT" sz="2400" dirty="0"/>
              <a:t>Questo documento non è una sostituzione e non pretende di esaurire la complessità delle informazioni esposte nel documento originale.</a:t>
            </a:r>
          </a:p>
          <a:p>
            <a:r>
              <a:rPr lang="it-IT" sz="2400" dirty="0"/>
              <a:t>Per ulteriori approfondimenti ecco un link che rimanda direttamente alle </a:t>
            </a:r>
            <a:r>
              <a:rPr lang="it-IT" sz="2400" i="1" dirty="0"/>
              <a:t>Nuove Linee Guida sulla gestione dei Disturbi Specifici dell’Apprendimento pubblicate il 20 gennaio 2022 dall’Istituto Superiore di Sanità</a:t>
            </a:r>
          </a:p>
          <a:p>
            <a:r>
              <a:rPr lang="it-IT" sz="2400" dirty="0">
                <a:hlinkClick r:id="rId2"/>
              </a:rPr>
              <a:t>https://www.aiditalia.org/storage/files/tecnici/LG-389-AIP_DSA.pdf</a:t>
            </a:r>
            <a:r>
              <a:rPr lang="it-IT" sz="2400" dirty="0"/>
              <a:t> </a:t>
            </a:r>
            <a:endParaRPr lang="it-IT" sz="3600" i="1" dirty="0"/>
          </a:p>
        </p:txBody>
      </p:sp>
      <p:cxnSp>
        <p:nvCxnSpPr>
          <p:cNvPr id="28" name="Straight Connector 2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962C7BD4-55D1-C881-B686-C37EE0F23450}"/>
              </a:ext>
            </a:extLst>
          </p:cNvPr>
          <p:cNvSpPr txBox="1"/>
          <p:nvPr/>
        </p:nvSpPr>
        <p:spPr>
          <a:xfrm>
            <a:off x="8777069" y="6161053"/>
            <a:ext cx="2576731" cy="369332"/>
          </a:xfrm>
          <a:prstGeom prst="rect">
            <a:avLst/>
          </a:prstGeom>
          <a:noFill/>
        </p:spPr>
        <p:txBody>
          <a:bodyPr wrap="none" rtlCol="0">
            <a:spAutoFit/>
          </a:bodyPr>
          <a:lstStyle/>
          <a:p>
            <a:r>
              <a:rPr lang="it-IT" dirty="0"/>
              <a:t>Dott. Ottavio Maccarrone</a:t>
            </a:r>
          </a:p>
        </p:txBody>
      </p:sp>
    </p:spTree>
    <p:extLst>
      <p:ext uri="{BB962C8B-B14F-4D97-AF65-F5344CB8AC3E}">
        <p14:creationId xmlns:p14="http://schemas.microsoft.com/office/powerpoint/2010/main" val="3807837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6DD7DAF-CE16-2B7C-F4F7-E04448217224}"/>
              </a:ext>
            </a:extLst>
          </p:cNvPr>
          <p:cNvSpPr>
            <a:spLocks noGrp="1"/>
          </p:cNvSpPr>
          <p:nvPr>
            <p:ph type="title"/>
          </p:nvPr>
        </p:nvSpPr>
        <p:spPr>
          <a:xfrm>
            <a:off x="1043631" y="809898"/>
            <a:ext cx="9942716" cy="1554480"/>
          </a:xfrm>
        </p:spPr>
        <p:txBody>
          <a:bodyPr anchor="ctr">
            <a:normAutofit/>
          </a:bodyPr>
          <a:lstStyle/>
          <a:p>
            <a:r>
              <a:rPr lang="it-IT" sz="3400"/>
              <a:t>In bambini/ragazzi in età scolare, quali sono i criteri e le procedure diagnostiche per accertare il Disturbo di Comprensione del testo? </a:t>
            </a:r>
          </a:p>
        </p:txBody>
      </p:sp>
      <p:sp>
        <p:nvSpPr>
          <p:cNvPr id="3" name="Segnaposto contenuto 2">
            <a:extLst>
              <a:ext uri="{FF2B5EF4-FFF2-40B4-BE49-F238E27FC236}">
                <a16:creationId xmlns:a16="http://schemas.microsoft.com/office/drawing/2014/main" id="{A80CC625-5416-C7B6-4E68-F04EC0E0F0F8}"/>
              </a:ext>
            </a:extLst>
          </p:cNvPr>
          <p:cNvSpPr>
            <a:spLocks noGrp="1"/>
          </p:cNvSpPr>
          <p:nvPr>
            <p:ph idx="1"/>
          </p:nvPr>
        </p:nvSpPr>
        <p:spPr>
          <a:xfrm>
            <a:off x="1045028" y="3017522"/>
            <a:ext cx="9941319" cy="3124658"/>
          </a:xfrm>
        </p:spPr>
        <p:txBody>
          <a:bodyPr anchor="ctr">
            <a:noAutofit/>
          </a:bodyPr>
          <a:lstStyle/>
          <a:p>
            <a:r>
              <a:rPr lang="it-IT" sz="2400" dirty="0"/>
              <a:t>Raccomandazione 2.5</a:t>
            </a:r>
          </a:p>
          <a:p>
            <a:r>
              <a:rPr lang="it-IT" sz="2400" dirty="0"/>
              <a:t>Si raccomanda di approfondire il profilo del disturbo analizzando la prestazione in prove che valutano il vocabolario (recettivo o espressivo), la comprensione sintattica e grammaticale e di processi di base quale la memoria di lavoro verbale. Nel caso in cui la compromissione riguardi in maniera generalizzata tutte queste componenti è opportuno valutare il profilo linguistico. </a:t>
            </a:r>
          </a:p>
          <a:p>
            <a:r>
              <a:rPr lang="it-IT" sz="2400" dirty="0"/>
              <a:t>Forza della raccomandazione: forte </a:t>
            </a:r>
          </a:p>
          <a:p>
            <a:r>
              <a:rPr lang="it-IT" sz="2400" dirty="0"/>
              <a:t>Certezza delle prove: media </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1158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336E70C5-9010-C408-5383-D6847B27852F}"/>
              </a:ext>
            </a:extLst>
          </p:cNvPr>
          <p:cNvSpPr>
            <a:spLocks noGrp="1"/>
          </p:cNvSpPr>
          <p:nvPr>
            <p:ph type="title"/>
          </p:nvPr>
        </p:nvSpPr>
        <p:spPr>
          <a:xfrm>
            <a:off x="1043631" y="809898"/>
            <a:ext cx="9942716" cy="1554480"/>
          </a:xfrm>
        </p:spPr>
        <p:txBody>
          <a:bodyPr anchor="ctr">
            <a:normAutofit/>
          </a:bodyPr>
          <a:lstStyle/>
          <a:p>
            <a:r>
              <a:rPr lang="it-IT" sz="3400" dirty="0"/>
              <a:t>In bambini/ragazzi in età scolare, quali sono i criteri e le procedure diagnostiche per accertare il Disturbo di Comprensione del testo? </a:t>
            </a:r>
          </a:p>
        </p:txBody>
      </p:sp>
      <p:sp>
        <p:nvSpPr>
          <p:cNvPr id="3" name="Segnaposto contenuto 2">
            <a:extLst>
              <a:ext uri="{FF2B5EF4-FFF2-40B4-BE49-F238E27FC236}">
                <a16:creationId xmlns:a16="http://schemas.microsoft.com/office/drawing/2014/main" id="{1A6393A9-BE7B-87A0-ADB5-5ED089202DC0}"/>
              </a:ext>
            </a:extLst>
          </p:cNvPr>
          <p:cNvSpPr>
            <a:spLocks noGrp="1"/>
          </p:cNvSpPr>
          <p:nvPr>
            <p:ph idx="1"/>
          </p:nvPr>
        </p:nvSpPr>
        <p:spPr>
          <a:xfrm>
            <a:off x="1045028" y="3017522"/>
            <a:ext cx="9941319" cy="3124658"/>
          </a:xfrm>
        </p:spPr>
        <p:txBody>
          <a:bodyPr anchor="ctr">
            <a:noAutofit/>
          </a:bodyPr>
          <a:lstStyle/>
          <a:p>
            <a:r>
              <a:rPr lang="it-IT" sz="2400" dirty="0"/>
              <a:t>Raccomandazione 2.6</a:t>
            </a:r>
          </a:p>
          <a:p>
            <a:r>
              <a:rPr lang="it-IT" sz="2400" dirty="0"/>
              <a:t>Si raccomanda di includere una misura di ragionamento non verbale, per assicurarsi che le basse competenze nella comprensione del testo non dipendano da difficoltà più generali. È, infatti, possibile attendersi che usando esclusivamente prove di natura linguistica il punteggio in alcuni sub-test possa essere nella fascia medio bassa. In presenza di punteggi al di sotto di quanto atteso per età nel ragionamento non verbale, si raccomanda di non assegnare una diagnosi di disturbo di comprensione. </a:t>
            </a:r>
          </a:p>
          <a:p>
            <a:r>
              <a:rPr lang="it-IT" sz="2400" dirty="0"/>
              <a:t>Forza della raccomandazione: forte </a:t>
            </a:r>
          </a:p>
          <a:p>
            <a:r>
              <a:rPr lang="it-IT" sz="2400" dirty="0"/>
              <a:t>Certezza delle prove: bassa</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138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373E4D15-3609-A5B8-5CBF-B5DE5CF38D6F}"/>
              </a:ext>
            </a:extLst>
          </p:cNvPr>
          <p:cNvSpPr>
            <a:spLocks noGrp="1"/>
          </p:cNvSpPr>
          <p:nvPr>
            <p:ph type="title"/>
          </p:nvPr>
        </p:nvSpPr>
        <p:spPr>
          <a:xfrm>
            <a:off x="808638" y="386930"/>
            <a:ext cx="9236700" cy="1188950"/>
          </a:xfrm>
        </p:spPr>
        <p:txBody>
          <a:bodyPr anchor="b">
            <a:normAutofit/>
          </a:bodyPr>
          <a:lstStyle/>
          <a:p>
            <a:r>
              <a:rPr lang="it-IT" sz="2600" b="1" dirty="0"/>
              <a:t>Il riconoscimento di quantità simboliche e non-simboliche e le funzioni esecutive sono deficitarie in bambini e ragazzi in età scolare con disturbo specifico del calcolo?</a:t>
            </a:r>
          </a:p>
        </p:txBody>
      </p:sp>
      <p:grpSp>
        <p:nvGrpSpPr>
          <p:cNvPr id="2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FF7B097A-846D-1C5D-139F-84D29E08D74A}"/>
              </a:ext>
            </a:extLst>
          </p:cNvPr>
          <p:cNvSpPr>
            <a:spLocks noGrp="1"/>
          </p:cNvSpPr>
          <p:nvPr>
            <p:ph idx="1"/>
          </p:nvPr>
        </p:nvSpPr>
        <p:spPr>
          <a:xfrm>
            <a:off x="793660" y="2599509"/>
            <a:ext cx="10143668" cy="3435531"/>
          </a:xfrm>
        </p:spPr>
        <p:txBody>
          <a:bodyPr anchor="ctr">
            <a:normAutofit/>
          </a:bodyPr>
          <a:lstStyle/>
          <a:p>
            <a:r>
              <a:rPr lang="it-IT" sz="2400" dirty="0"/>
              <a:t>Raccomandazione 3.1</a:t>
            </a:r>
          </a:p>
          <a:p>
            <a:r>
              <a:rPr lang="it-IT" sz="2400" dirty="0"/>
              <a:t>Nella pratica clinica si raccomanda cautela nel porre diagnosi di discalculia evolutiva attraverso il solo utilizzo di prove di rappresentazione di quantità non simboliche. </a:t>
            </a:r>
          </a:p>
          <a:p>
            <a:r>
              <a:rPr lang="it-IT" sz="2400" dirty="0"/>
              <a:t>Forza della raccomandazione: forte </a:t>
            </a:r>
          </a:p>
          <a:p>
            <a:r>
              <a:rPr lang="it-IT" sz="2400" dirty="0"/>
              <a:t>Qualità degli studi: buona</a:t>
            </a:r>
          </a:p>
        </p:txBody>
      </p:sp>
    </p:spTree>
    <p:extLst>
      <p:ext uri="{BB962C8B-B14F-4D97-AF65-F5344CB8AC3E}">
        <p14:creationId xmlns:p14="http://schemas.microsoft.com/office/powerpoint/2010/main" val="24715679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6AE15F0-C211-AC87-8EE2-F88F54D1A39A}"/>
              </a:ext>
            </a:extLst>
          </p:cNvPr>
          <p:cNvSpPr>
            <a:spLocks noGrp="1"/>
          </p:cNvSpPr>
          <p:nvPr>
            <p:ph type="title"/>
          </p:nvPr>
        </p:nvSpPr>
        <p:spPr>
          <a:xfrm>
            <a:off x="808638" y="386930"/>
            <a:ext cx="9236700" cy="1188950"/>
          </a:xfrm>
        </p:spPr>
        <p:txBody>
          <a:bodyPr anchor="b">
            <a:normAutofit/>
          </a:bodyPr>
          <a:lstStyle/>
          <a:p>
            <a:r>
              <a:rPr lang="it-IT" sz="2600" b="1" dirty="0"/>
              <a:t>Il riconoscimento di quantità simboliche e non-simboliche e le funzioni esecutive sono deficitarie in bambini e ragazzi in età scolare con disturbo specifico del calcolo?</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381F83AE-4359-F883-BE07-8AB9BCA10321}"/>
              </a:ext>
            </a:extLst>
          </p:cNvPr>
          <p:cNvSpPr>
            <a:spLocks noGrp="1"/>
          </p:cNvSpPr>
          <p:nvPr>
            <p:ph idx="1"/>
          </p:nvPr>
        </p:nvSpPr>
        <p:spPr>
          <a:xfrm>
            <a:off x="793660" y="2599509"/>
            <a:ext cx="10143668" cy="3435531"/>
          </a:xfrm>
        </p:spPr>
        <p:txBody>
          <a:bodyPr anchor="ctr">
            <a:normAutofit/>
          </a:bodyPr>
          <a:lstStyle/>
          <a:p>
            <a:r>
              <a:rPr lang="it-IT" sz="2400" dirty="0"/>
              <a:t>Raccomandazione 3.2 </a:t>
            </a:r>
          </a:p>
          <a:p>
            <a:r>
              <a:rPr lang="it-IT" sz="2400" dirty="0"/>
              <a:t>Rispetto ai processi dominio generale (e.g., memoria di lavoro e funzioni esecutive), anch’essi possono essere oggetto di valutazione per la diagnosi di discalculia evolutiva. Si raccomanda, tuttavia, di non interpretare cadute in tali aree come indicative ed esclusive di bambini che presentano un disturbo specifico del calcolo, perché riscontrabili anche in altri disturbi del </a:t>
            </a:r>
            <a:r>
              <a:rPr lang="it-IT" sz="2400" dirty="0" err="1"/>
              <a:t>neurosviluppo</a:t>
            </a:r>
            <a:r>
              <a:rPr lang="it-IT" sz="2400" dirty="0"/>
              <a:t>. </a:t>
            </a:r>
          </a:p>
          <a:p>
            <a:r>
              <a:rPr lang="it-IT" sz="2400" dirty="0"/>
              <a:t>Forza della raccomandazione: forte </a:t>
            </a:r>
          </a:p>
          <a:p>
            <a:r>
              <a:rPr lang="it-IT" sz="2400" dirty="0"/>
              <a:t>Qualità degli studi: buona</a:t>
            </a:r>
          </a:p>
        </p:txBody>
      </p:sp>
    </p:spTree>
    <p:extLst>
      <p:ext uri="{BB962C8B-B14F-4D97-AF65-F5344CB8AC3E}">
        <p14:creationId xmlns:p14="http://schemas.microsoft.com/office/powerpoint/2010/main" val="24898067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AE299E04-DC70-A294-5F0D-EFEF0D41F665}"/>
              </a:ext>
            </a:extLst>
          </p:cNvPr>
          <p:cNvSpPr>
            <a:spLocks noGrp="1"/>
          </p:cNvSpPr>
          <p:nvPr>
            <p:ph type="title"/>
          </p:nvPr>
        </p:nvSpPr>
        <p:spPr>
          <a:xfrm>
            <a:off x="808638" y="386930"/>
            <a:ext cx="9236700" cy="1188950"/>
          </a:xfrm>
        </p:spPr>
        <p:txBody>
          <a:bodyPr anchor="b">
            <a:normAutofit/>
          </a:bodyPr>
          <a:lstStyle/>
          <a:p>
            <a:r>
              <a:rPr lang="it-IT" sz="2600" b="1" dirty="0"/>
              <a:t>Il riconoscimento di quantità simboliche e non-simboliche e le funzioni esecutive sono deficitarie in bambini e ragazzi in età scolare con disturbo specifico del calcolo?</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29195AFA-F734-329D-D720-C95559C77A3D}"/>
              </a:ext>
            </a:extLst>
          </p:cNvPr>
          <p:cNvSpPr>
            <a:spLocks noGrp="1"/>
          </p:cNvSpPr>
          <p:nvPr>
            <p:ph idx="1"/>
          </p:nvPr>
        </p:nvSpPr>
        <p:spPr>
          <a:xfrm>
            <a:off x="793660" y="2599509"/>
            <a:ext cx="10143668" cy="3435531"/>
          </a:xfrm>
        </p:spPr>
        <p:txBody>
          <a:bodyPr anchor="ctr">
            <a:normAutofit/>
          </a:bodyPr>
          <a:lstStyle/>
          <a:p>
            <a:r>
              <a:rPr lang="it-IT" sz="2400" dirty="0"/>
              <a:t>Raccomandazione 3.3 </a:t>
            </a:r>
          </a:p>
          <a:p>
            <a:r>
              <a:rPr lang="it-IT" sz="2400" dirty="0"/>
              <a:t>Ai fini di un inquadramento più completo, si suggerisce di considerare la presenza di comorbilità con altri disturbi del </a:t>
            </a:r>
            <a:r>
              <a:rPr lang="it-IT" sz="2400" dirty="0" err="1"/>
              <a:t>neurosviluppo</a:t>
            </a:r>
            <a:r>
              <a:rPr lang="it-IT" sz="2400" dirty="0"/>
              <a:t> e/o con problematiche emotive e di tener conto di variabili del contesto in termini di fattori di rischio e di protezione. Tali fattori potrebbero infatti influenzare la scelta della tipologia di intervento. </a:t>
            </a:r>
          </a:p>
          <a:p>
            <a:r>
              <a:rPr lang="it-IT" sz="2400" dirty="0"/>
              <a:t>Forza della raccomandazione: condizionata </a:t>
            </a:r>
          </a:p>
          <a:p>
            <a:r>
              <a:rPr lang="it-IT" sz="2400" dirty="0"/>
              <a:t>Qualità degli studi: media</a:t>
            </a:r>
          </a:p>
        </p:txBody>
      </p:sp>
    </p:spTree>
    <p:extLst>
      <p:ext uri="{BB962C8B-B14F-4D97-AF65-F5344CB8AC3E}">
        <p14:creationId xmlns:p14="http://schemas.microsoft.com/office/powerpoint/2010/main" val="3816526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532F6C7-CC5C-E325-8BD0-5A7882D3A321}"/>
              </a:ext>
            </a:extLst>
          </p:cNvPr>
          <p:cNvSpPr>
            <a:spLocks noGrp="1"/>
          </p:cNvSpPr>
          <p:nvPr>
            <p:ph type="title"/>
          </p:nvPr>
        </p:nvSpPr>
        <p:spPr>
          <a:xfrm>
            <a:off x="1289303" y="1387896"/>
            <a:ext cx="9849751" cy="1349671"/>
          </a:xfrm>
        </p:spPr>
        <p:txBody>
          <a:bodyPr anchor="b">
            <a:noAutofit/>
          </a:bodyPr>
          <a:lstStyle/>
          <a:p>
            <a:r>
              <a:rPr lang="it-IT" sz="3000" b="1" dirty="0"/>
              <a:t>Quali competenze matematiche e quali processi cognitivi devono risultare deficitari per porre diagnosi e per descrivere il profilo funzionale in bambini e ragazzi in età scolare con disturbo specifico del calcolo? (difficoltà nel ragionamento matematico e nella soluzione dei problemi, rappresentazione di quantità, memoria di lavoro)</a:t>
            </a:r>
          </a:p>
        </p:txBody>
      </p:sp>
      <p:sp>
        <p:nvSpPr>
          <p:cNvPr id="3" name="Segnaposto contenuto 2">
            <a:extLst>
              <a:ext uri="{FF2B5EF4-FFF2-40B4-BE49-F238E27FC236}">
                <a16:creationId xmlns:a16="http://schemas.microsoft.com/office/drawing/2014/main" id="{EFF581F0-7BE8-1870-E44F-7F3111A8BC29}"/>
              </a:ext>
            </a:extLst>
          </p:cNvPr>
          <p:cNvSpPr>
            <a:spLocks noGrp="1"/>
          </p:cNvSpPr>
          <p:nvPr>
            <p:ph idx="1"/>
          </p:nvPr>
        </p:nvSpPr>
        <p:spPr>
          <a:xfrm>
            <a:off x="1289304" y="2902913"/>
            <a:ext cx="9849751" cy="3032168"/>
          </a:xfrm>
        </p:spPr>
        <p:txBody>
          <a:bodyPr anchor="ctr">
            <a:noAutofit/>
          </a:bodyPr>
          <a:lstStyle/>
          <a:p>
            <a:r>
              <a:rPr lang="it-IT" sz="2400" dirty="0"/>
              <a:t>Raccomandazione 4.1 </a:t>
            </a:r>
          </a:p>
          <a:p>
            <a:r>
              <a:rPr lang="it-IT" sz="2400" dirty="0"/>
              <a:t>Per la diagnosi di disturbo specifico del calcolo si raccomanda di utilizzare prove che costituiscono le basi strumentali per l’apprendimento di conoscenze avanzate di matematica. Le conoscenze avanzate di matematica, rappresentando conoscenze disciplinari, non possono costituire oggetto di indagine ai fini diagnostici. </a:t>
            </a:r>
          </a:p>
          <a:p>
            <a:r>
              <a:rPr lang="it-IT" sz="2400" dirty="0"/>
              <a:t>Forza della raccomandazione: forte </a:t>
            </a:r>
          </a:p>
          <a:p>
            <a:r>
              <a:rPr lang="it-IT" sz="2400" dirty="0"/>
              <a:t>Qualità degli studi: media </a:t>
            </a:r>
          </a:p>
        </p:txBody>
      </p:sp>
    </p:spTree>
    <p:extLst>
      <p:ext uri="{BB962C8B-B14F-4D97-AF65-F5344CB8AC3E}">
        <p14:creationId xmlns:p14="http://schemas.microsoft.com/office/powerpoint/2010/main" val="3442892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D5295F0C-82C0-D4A9-6D1E-DB897C208131}"/>
              </a:ext>
            </a:extLst>
          </p:cNvPr>
          <p:cNvSpPr>
            <a:spLocks noGrp="1"/>
          </p:cNvSpPr>
          <p:nvPr>
            <p:ph idx="1"/>
          </p:nvPr>
        </p:nvSpPr>
        <p:spPr>
          <a:xfrm>
            <a:off x="877592" y="2977388"/>
            <a:ext cx="10515600" cy="3032168"/>
          </a:xfrm>
        </p:spPr>
        <p:txBody>
          <a:bodyPr anchor="ctr">
            <a:noAutofit/>
          </a:bodyPr>
          <a:lstStyle/>
          <a:p>
            <a:r>
              <a:rPr lang="it-IT" sz="2400" dirty="0"/>
              <a:t>Raccomandazione 4.2</a:t>
            </a:r>
          </a:p>
          <a:p>
            <a:r>
              <a:rPr lang="it-IT" sz="2400" dirty="0"/>
              <a:t>Si raccomanda di porre diagnosi di disturbo specifico del calcolo valutando le seguenti competenze: elaborazione di quantità simboliche, abilità di transcodifica di numeri (lettura e scrittura di numeri), ragionamento numerico (riferito ad abilità di seriazione e inferenze basate su relazioni numeriche e non alla soluzione di problemi aritmetici), recupero dei fatti aritmetici (calcolo semplice automatizzato), calcolo mentale e calcolo scritto elementare (addizioni, sottrazioni e moltiplicazioni). </a:t>
            </a:r>
          </a:p>
          <a:p>
            <a:r>
              <a:rPr lang="it-IT" sz="2400" dirty="0"/>
              <a:t>Forza della raccomandazione: forte </a:t>
            </a:r>
          </a:p>
          <a:p>
            <a:r>
              <a:rPr lang="it-IT" sz="2400" dirty="0"/>
              <a:t>Qualità degli studi: buona</a:t>
            </a:r>
          </a:p>
        </p:txBody>
      </p:sp>
      <p:sp>
        <p:nvSpPr>
          <p:cNvPr id="13" name="Titolo 1">
            <a:extLst>
              <a:ext uri="{FF2B5EF4-FFF2-40B4-BE49-F238E27FC236}">
                <a16:creationId xmlns:a16="http://schemas.microsoft.com/office/drawing/2014/main" id="{67D6E431-8D9E-97C4-7409-498233A49987}"/>
              </a:ext>
            </a:extLst>
          </p:cNvPr>
          <p:cNvSpPr>
            <a:spLocks noGrp="1"/>
          </p:cNvSpPr>
          <p:nvPr>
            <p:ph type="title"/>
          </p:nvPr>
        </p:nvSpPr>
        <p:spPr>
          <a:xfrm>
            <a:off x="1014000" y="1275318"/>
            <a:ext cx="9849751" cy="1349671"/>
          </a:xfrm>
        </p:spPr>
        <p:txBody>
          <a:bodyPr anchor="b">
            <a:noAutofit/>
          </a:bodyPr>
          <a:lstStyle/>
          <a:p>
            <a:r>
              <a:rPr lang="it-IT" sz="3000" b="1" dirty="0"/>
              <a:t>Quali competenze matematiche e quali processi cognitivi devono risultare deficitari per porre diagnosi e per descrivere il profilo funzionale in bambini e ragazzi in età scolare con disturbo specifico del calcolo? (difficoltà nel ragionamento matematico e nella soluzione dei problemi, rappresentazione di quantità, memoria di lavoro)</a:t>
            </a:r>
          </a:p>
        </p:txBody>
      </p:sp>
    </p:spTree>
    <p:extLst>
      <p:ext uri="{BB962C8B-B14F-4D97-AF65-F5344CB8AC3E}">
        <p14:creationId xmlns:p14="http://schemas.microsoft.com/office/powerpoint/2010/main" val="3932146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DD99E816-801A-4FE8-1DDA-8F2CD0DF8646}"/>
              </a:ext>
            </a:extLst>
          </p:cNvPr>
          <p:cNvSpPr>
            <a:spLocks noGrp="1"/>
          </p:cNvSpPr>
          <p:nvPr>
            <p:ph idx="1"/>
          </p:nvPr>
        </p:nvSpPr>
        <p:spPr>
          <a:xfrm>
            <a:off x="1289304" y="2902913"/>
            <a:ext cx="9849751" cy="3032168"/>
          </a:xfrm>
        </p:spPr>
        <p:txBody>
          <a:bodyPr anchor="ctr">
            <a:normAutofit/>
          </a:bodyPr>
          <a:lstStyle/>
          <a:p>
            <a:r>
              <a:rPr lang="it-IT" sz="2400" dirty="0"/>
              <a:t>Raccomandazione 4.3 </a:t>
            </a:r>
          </a:p>
          <a:p>
            <a:r>
              <a:rPr lang="it-IT" sz="2400" dirty="0"/>
              <a:t>Si raccomanda di porre diagnosi di disturbo specifico del calcolo: - a partire dalla classe terza della scuola primaria; - ove si riscontri una prestazione lenta e/o inaccurata in almeno la metà delle competenze elencate nella raccomandazione 4.2; - applicando il criterio di persistenza che, almeno in caso di prima diagnosi, può esplicitarsi come resistenza ad interventi psicoeducativi o specialistici. </a:t>
            </a:r>
          </a:p>
          <a:p>
            <a:r>
              <a:rPr lang="it-IT" sz="2400" dirty="0"/>
              <a:t>Buona pratica clinica</a:t>
            </a:r>
          </a:p>
        </p:txBody>
      </p:sp>
      <p:sp>
        <p:nvSpPr>
          <p:cNvPr id="6" name="Titolo 1">
            <a:extLst>
              <a:ext uri="{FF2B5EF4-FFF2-40B4-BE49-F238E27FC236}">
                <a16:creationId xmlns:a16="http://schemas.microsoft.com/office/drawing/2014/main" id="{DB4E4DFC-0CD3-2DF0-9BE5-5AAEAA7A977A}"/>
              </a:ext>
            </a:extLst>
          </p:cNvPr>
          <p:cNvSpPr>
            <a:spLocks noGrp="1"/>
          </p:cNvSpPr>
          <p:nvPr>
            <p:ph type="title"/>
          </p:nvPr>
        </p:nvSpPr>
        <p:spPr>
          <a:xfrm>
            <a:off x="1289303" y="1387896"/>
            <a:ext cx="9849751" cy="1349671"/>
          </a:xfrm>
        </p:spPr>
        <p:txBody>
          <a:bodyPr anchor="b">
            <a:noAutofit/>
          </a:bodyPr>
          <a:lstStyle/>
          <a:p>
            <a:r>
              <a:rPr lang="it-IT" sz="3000" b="1" dirty="0"/>
              <a:t>Quali competenze matematiche e quali processi cognitivi devono risultare deficitari per porre diagnosi e per descrivere il profilo funzionale in bambini e ragazzi in età scolare con disturbo specifico del calcolo? (difficoltà nel ragionamento matematico e nella soluzione dei problemi, rappresentazione di quantità, memoria di lavoro)</a:t>
            </a:r>
          </a:p>
        </p:txBody>
      </p:sp>
    </p:spTree>
    <p:extLst>
      <p:ext uri="{BB962C8B-B14F-4D97-AF65-F5344CB8AC3E}">
        <p14:creationId xmlns:p14="http://schemas.microsoft.com/office/powerpoint/2010/main" val="22621947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73574B8B-2012-DBE0-1450-DDC9EA63536E}"/>
              </a:ext>
            </a:extLst>
          </p:cNvPr>
          <p:cNvSpPr>
            <a:spLocks noGrp="1"/>
          </p:cNvSpPr>
          <p:nvPr>
            <p:ph idx="1"/>
          </p:nvPr>
        </p:nvSpPr>
        <p:spPr>
          <a:xfrm>
            <a:off x="1289304" y="2902913"/>
            <a:ext cx="9849751" cy="3032168"/>
          </a:xfrm>
        </p:spPr>
        <p:txBody>
          <a:bodyPr anchor="ctr">
            <a:noAutofit/>
          </a:bodyPr>
          <a:lstStyle/>
          <a:p>
            <a:r>
              <a:rPr lang="it-IT" sz="2400" dirty="0"/>
              <a:t>Raccomandazione 4.4</a:t>
            </a:r>
          </a:p>
          <a:p>
            <a:r>
              <a:rPr lang="it-IT" sz="2400" dirty="0"/>
              <a:t>In presenza di difficoltà nella soluzione di problemi aritmetici (</a:t>
            </a:r>
            <a:r>
              <a:rPr lang="it-IT" sz="2400" dirty="0" err="1"/>
              <a:t>problem</a:t>
            </a:r>
            <a:r>
              <a:rPr lang="it-IT" sz="2400" dirty="0"/>
              <a:t> solving) si suggerisce di porre diagnosi di disturbo specifico del calcolo solo se si riscontrano deficit in almeno metà (vedi Raccomandazione 4.3) delle competenze descritte nella Raccomandazione 4.2, specificando nel profilo funzionale le aree di difficoltà. </a:t>
            </a:r>
          </a:p>
          <a:p>
            <a:r>
              <a:rPr lang="it-IT" sz="2400" dirty="0"/>
              <a:t>Forza della raccomandazione: condizionata </a:t>
            </a:r>
          </a:p>
          <a:p>
            <a:r>
              <a:rPr lang="it-IT" sz="2400" dirty="0"/>
              <a:t>Qualità degli studi: buona </a:t>
            </a:r>
          </a:p>
        </p:txBody>
      </p:sp>
      <p:sp>
        <p:nvSpPr>
          <p:cNvPr id="6" name="Titolo 1">
            <a:extLst>
              <a:ext uri="{FF2B5EF4-FFF2-40B4-BE49-F238E27FC236}">
                <a16:creationId xmlns:a16="http://schemas.microsoft.com/office/drawing/2014/main" id="{C95DD9D8-8DE6-1BCF-1ECE-1A248F29ACF6}"/>
              </a:ext>
            </a:extLst>
          </p:cNvPr>
          <p:cNvSpPr>
            <a:spLocks noGrp="1"/>
          </p:cNvSpPr>
          <p:nvPr>
            <p:ph type="title"/>
          </p:nvPr>
        </p:nvSpPr>
        <p:spPr>
          <a:xfrm>
            <a:off x="1289303" y="1387896"/>
            <a:ext cx="9849751" cy="1349671"/>
          </a:xfrm>
        </p:spPr>
        <p:txBody>
          <a:bodyPr anchor="b">
            <a:noAutofit/>
          </a:bodyPr>
          <a:lstStyle/>
          <a:p>
            <a:r>
              <a:rPr lang="it-IT" sz="3000" b="1" dirty="0"/>
              <a:t>Quali competenze matematiche e quali processi cognitivi devono risultare deficitari per porre diagnosi e per descrivere il profilo funzionale in bambini e ragazzi in età scolare con disturbo specifico del calcolo? (difficoltà nel ragionamento matematico e nella soluzione dei problemi, rappresentazione di quantità, memoria di lavoro)</a:t>
            </a:r>
          </a:p>
        </p:txBody>
      </p:sp>
    </p:spTree>
    <p:extLst>
      <p:ext uri="{BB962C8B-B14F-4D97-AF65-F5344CB8AC3E}">
        <p14:creationId xmlns:p14="http://schemas.microsoft.com/office/powerpoint/2010/main" val="12769951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13E7213-8F29-B666-644D-093F28C5B42B}"/>
              </a:ext>
            </a:extLst>
          </p:cNvPr>
          <p:cNvSpPr>
            <a:spLocks noGrp="1"/>
          </p:cNvSpPr>
          <p:nvPr>
            <p:ph type="title"/>
          </p:nvPr>
        </p:nvSpPr>
        <p:spPr>
          <a:xfrm>
            <a:off x="1289304" y="1238081"/>
            <a:ext cx="9849751" cy="1349671"/>
          </a:xfrm>
        </p:spPr>
        <p:txBody>
          <a:bodyPr anchor="b">
            <a:noAutofit/>
          </a:bodyPr>
          <a:lstStyle/>
          <a:p>
            <a:r>
              <a:rPr lang="it-IT" sz="3000" b="1" dirty="0"/>
              <a:t>Quali competenze matematiche e quali processi cognitivi devono risultare deficitari per porre diagnosi e per descrivere il profilo funzionale in bambini e ragazzi in età scolare con disturbo specifico del calcolo? (difficoltà nel ragionamento matematico e nella soluzione dei problemi, rappresentazione di quantità, memoria di lavoro)</a:t>
            </a:r>
          </a:p>
        </p:txBody>
      </p:sp>
      <p:sp>
        <p:nvSpPr>
          <p:cNvPr id="3" name="Segnaposto contenuto 2">
            <a:extLst>
              <a:ext uri="{FF2B5EF4-FFF2-40B4-BE49-F238E27FC236}">
                <a16:creationId xmlns:a16="http://schemas.microsoft.com/office/drawing/2014/main" id="{8B97A733-7422-6373-ED6E-16C0DE90318D}"/>
              </a:ext>
            </a:extLst>
          </p:cNvPr>
          <p:cNvSpPr>
            <a:spLocks noGrp="1"/>
          </p:cNvSpPr>
          <p:nvPr>
            <p:ph idx="1"/>
          </p:nvPr>
        </p:nvSpPr>
        <p:spPr>
          <a:xfrm>
            <a:off x="1289304" y="2902913"/>
            <a:ext cx="9849751" cy="3032168"/>
          </a:xfrm>
        </p:spPr>
        <p:txBody>
          <a:bodyPr anchor="ctr">
            <a:noAutofit/>
          </a:bodyPr>
          <a:lstStyle/>
          <a:p>
            <a:r>
              <a:rPr lang="it-IT" sz="2400" dirty="0"/>
              <a:t>Raccomandazione 4.5</a:t>
            </a:r>
          </a:p>
          <a:p>
            <a:r>
              <a:rPr lang="it-IT" sz="2400" dirty="0"/>
              <a:t>Si suggerisce di far riferimento anche agli indici già disponibili nella valutazione clinica derivati dalla misurazione multi-componenziale dell’intelligenza per giungere ad una diagnosi funzionale del disturbo che tenga conto dei processi dominio-generali che la letteratura indica frequentemente come deficitari (e.g., velocità di elaborazione e memoria di lavoro). </a:t>
            </a:r>
          </a:p>
          <a:p>
            <a:r>
              <a:rPr lang="it-IT" sz="2400" dirty="0"/>
              <a:t>Forza della raccomandazione: condizionata </a:t>
            </a:r>
          </a:p>
          <a:p>
            <a:r>
              <a:rPr lang="it-IT" sz="2400" dirty="0"/>
              <a:t>Qualità degli studi: buona</a:t>
            </a:r>
          </a:p>
        </p:txBody>
      </p:sp>
    </p:spTree>
    <p:extLst>
      <p:ext uri="{BB962C8B-B14F-4D97-AF65-F5344CB8AC3E}">
        <p14:creationId xmlns:p14="http://schemas.microsoft.com/office/powerpoint/2010/main" val="3470749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2" name="Rectangle 2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CF3F8AC-308F-DD69-BCE9-BA5B4B7ADAFB}"/>
              </a:ext>
            </a:extLst>
          </p:cNvPr>
          <p:cNvSpPr>
            <a:spLocks noGrp="1"/>
          </p:cNvSpPr>
          <p:nvPr>
            <p:ph type="title"/>
          </p:nvPr>
        </p:nvSpPr>
        <p:spPr>
          <a:xfrm>
            <a:off x="1043631" y="809898"/>
            <a:ext cx="9942716" cy="1554480"/>
          </a:xfrm>
        </p:spPr>
        <p:txBody>
          <a:bodyPr anchor="ctr">
            <a:normAutofit/>
          </a:bodyPr>
          <a:lstStyle/>
          <a:p>
            <a:r>
              <a:rPr lang="it-IT" sz="3600" dirty="0"/>
              <a:t>Sintesi delle «Nuove Linee Guida sulla gestione dei Disturbi Specifici dell’Apprendimento»</a:t>
            </a:r>
            <a:endParaRPr lang="it-IT" sz="3400" dirty="0"/>
          </a:p>
        </p:txBody>
      </p:sp>
      <p:sp>
        <p:nvSpPr>
          <p:cNvPr id="3" name="Segnaposto contenuto 2">
            <a:extLst>
              <a:ext uri="{FF2B5EF4-FFF2-40B4-BE49-F238E27FC236}">
                <a16:creationId xmlns:a16="http://schemas.microsoft.com/office/drawing/2014/main" id="{11861614-C4BD-2B2C-C8D9-5C3A4EA213C5}"/>
              </a:ext>
            </a:extLst>
          </p:cNvPr>
          <p:cNvSpPr>
            <a:spLocks noGrp="1"/>
          </p:cNvSpPr>
          <p:nvPr>
            <p:ph idx="1"/>
          </p:nvPr>
        </p:nvSpPr>
        <p:spPr>
          <a:xfrm>
            <a:off x="535670" y="2395249"/>
            <a:ext cx="11011896" cy="3909363"/>
          </a:xfrm>
        </p:spPr>
        <p:txBody>
          <a:bodyPr anchor="ctr">
            <a:normAutofit/>
          </a:bodyPr>
          <a:lstStyle/>
          <a:p>
            <a:pPr algn="l"/>
            <a:r>
              <a:rPr lang="it-IT" sz="1800" b="0" i="0" dirty="0">
                <a:effectLst/>
              </a:rPr>
              <a:t>Le nuove linee hanno lo scopo di migliorare e uniformare i protocolli diagnostici e riabilitativi sui DSA</a:t>
            </a:r>
            <a:r>
              <a:rPr lang="it-IT" sz="1800" dirty="0"/>
              <a:t>. S</a:t>
            </a:r>
            <a:r>
              <a:rPr lang="it-IT" sz="1800" b="0" i="0" dirty="0">
                <a:effectLst/>
              </a:rPr>
              <a:t>i focalizzano su alcuni interrogativi che completano quanto lasciato in sospeso dalle direttive precedenti (consensus conference) e ciò che non era stato affrontato in precedenza. Pertanto, queste nuove linee guida devono essere considerate come un’integrazione alle precedenti, poiché ciò che è già stato riconosciuto come consolidato dalla comunità scientifica non è oggetto di esse. </a:t>
            </a:r>
          </a:p>
          <a:p>
            <a:pPr algn="l"/>
            <a:r>
              <a:rPr lang="it-IT" sz="1800" b="0" i="0" dirty="0">
                <a:effectLst/>
              </a:rPr>
              <a:t>I quesiti si concentrano sugli indici predittivi in età prescolare di un possibile disturbo di apprendimento; su alcuni disturbi che in precedenza presentavano uno statuto diagnostico dubbio (disturbo di comprensione e disgrafia); su alcune circostanze che complicano la diagnosi (bilinguismo ed età adulta); sugli approfondimenti riguardanti gli aspetti funzionali o del funzionamento neuropsicologico sottostante in generale o in relazione a specifici disturbi (discalculia); e infine sulle indicazioni relative a trattamenti e riabilitazioni per i DSA.</a:t>
            </a:r>
          </a:p>
          <a:p>
            <a:pPr algn="l"/>
            <a:r>
              <a:rPr lang="it-IT" sz="1800" b="0" i="0" dirty="0">
                <a:effectLst/>
              </a:rPr>
              <a:t>Alcuni argomenti già adeguatamente discussi nelle linee guida precedenti non vengono nuovamente affrontati, come ad esempio i criteri per stabilire la diagnosi di dislessia e disortografia</a:t>
            </a:r>
            <a:r>
              <a:rPr lang="it-IT" sz="1800" dirty="0"/>
              <a:t>. </a:t>
            </a:r>
            <a:r>
              <a:rPr lang="it-IT"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Inoltre sono state prodotte raccomandazioni per la valutazione e la diagnosi di DSA negli studenti bilingui.</a:t>
            </a:r>
            <a:endParaRPr lang="it-IT" sz="2400" dirty="0"/>
          </a:p>
        </p:txBody>
      </p:sp>
      <p:cxnSp>
        <p:nvCxnSpPr>
          <p:cNvPr id="28" name="Straight Connector 2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962C7BD4-55D1-C881-B686-C37EE0F23450}"/>
              </a:ext>
            </a:extLst>
          </p:cNvPr>
          <p:cNvSpPr txBox="1"/>
          <p:nvPr/>
        </p:nvSpPr>
        <p:spPr>
          <a:xfrm>
            <a:off x="8888361" y="6145676"/>
            <a:ext cx="2767969" cy="369332"/>
          </a:xfrm>
          <a:prstGeom prst="rect">
            <a:avLst/>
          </a:prstGeom>
          <a:noFill/>
        </p:spPr>
        <p:txBody>
          <a:bodyPr wrap="square" rtlCol="0">
            <a:spAutoFit/>
          </a:bodyPr>
          <a:lstStyle/>
          <a:p>
            <a:r>
              <a:rPr lang="it-IT" dirty="0"/>
              <a:t>Dott. Ottavio Maccarrone</a:t>
            </a:r>
          </a:p>
        </p:txBody>
      </p:sp>
    </p:spTree>
    <p:extLst>
      <p:ext uri="{BB962C8B-B14F-4D97-AF65-F5344CB8AC3E}">
        <p14:creationId xmlns:p14="http://schemas.microsoft.com/office/powerpoint/2010/main" val="26545025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5D5FE48-8DBE-167F-36B3-E5612BCD28CE}"/>
              </a:ext>
            </a:extLst>
          </p:cNvPr>
          <p:cNvSpPr>
            <a:spLocks noGrp="1"/>
          </p:cNvSpPr>
          <p:nvPr>
            <p:ph type="title"/>
          </p:nvPr>
        </p:nvSpPr>
        <p:spPr>
          <a:xfrm>
            <a:off x="808638" y="386930"/>
            <a:ext cx="9236700" cy="1188950"/>
          </a:xfrm>
        </p:spPr>
        <p:txBody>
          <a:bodyPr anchor="b">
            <a:normAutofit/>
          </a:bodyPr>
          <a:lstStyle/>
          <a:p>
            <a:r>
              <a:rPr lang="it-IT" sz="2600" b="1" dirty="0"/>
              <a:t>Quali criteri/parametri sono necessari per porre diagnosi di disgrafia e quali strumenti sono più sensibili per rilevare la sua presenza?</a:t>
            </a:r>
          </a:p>
        </p:txBody>
      </p:sp>
      <p:grpSp>
        <p:nvGrpSpPr>
          <p:cNvPr id="23" name="Group 22">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4" name="Rectangle 23">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6146C581-C6EF-D72F-FCB6-2C7866C1EAD5}"/>
              </a:ext>
            </a:extLst>
          </p:cNvPr>
          <p:cNvSpPr>
            <a:spLocks noGrp="1"/>
          </p:cNvSpPr>
          <p:nvPr>
            <p:ph idx="1"/>
          </p:nvPr>
        </p:nvSpPr>
        <p:spPr>
          <a:xfrm>
            <a:off x="793660" y="2599509"/>
            <a:ext cx="10143668" cy="3435531"/>
          </a:xfrm>
        </p:spPr>
        <p:txBody>
          <a:bodyPr anchor="ctr">
            <a:normAutofit/>
          </a:bodyPr>
          <a:lstStyle/>
          <a:p>
            <a:r>
              <a:rPr lang="it-IT" sz="2400" dirty="0"/>
              <a:t>Raccomandazione 5.1 </a:t>
            </a:r>
          </a:p>
          <a:p>
            <a:r>
              <a:rPr lang="it-IT" sz="2400" dirty="0"/>
              <a:t>Tempi per la diagnosi. Si raccomanda di assumere un atteggiamento diagnostico cauto di fronte alla presenza di difficoltà di scrittura a mano, soprattutto in corsivo, nei primi due anni di scolarizzazione, segnalandone la presenza a genitori e insegnanti a partire dalla fine della seconda classe di scuola primaria ma attendendo il termine della terza classe di scuola primaria per porre diagnosi di disgrafia. </a:t>
            </a:r>
          </a:p>
          <a:p>
            <a:r>
              <a:rPr lang="it-IT" sz="2400" dirty="0"/>
              <a:t>Forza della raccomandazione: forte </a:t>
            </a:r>
          </a:p>
          <a:p>
            <a:r>
              <a:rPr lang="it-IT" sz="2400" dirty="0"/>
              <a:t>Qualità degli studi: buona</a:t>
            </a:r>
          </a:p>
        </p:txBody>
      </p:sp>
    </p:spTree>
    <p:extLst>
      <p:ext uri="{BB962C8B-B14F-4D97-AF65-F5344CB8AC3E}">
        <p14:creationId xmlns:p14="http://schemas.microsoft.com/office/powerpoint/2010/main" val="10200446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5D5FE48-8DBE-167F-36B3-E5612BCD28CE}"/>
              </a:ext>
            </a:extLst>
          </p:cNvPr>
          <p:cNvSpPr>
            <a:spLocks noGrp="1"/>
          </p:cNvSpPr>
          <p:nvPr>
            <p:ph type="title"/>
          </p:nvPr>
        </p:nvSpPr>
        <p:spPr>
          <a:xfrm>
            <a:off x="808638" y="386930"/>
            <a:ext cx="9236700" cy="1188950"/>
          </a:xfrm>
        </p:spPr>
        <p:txBody>
          <a:bodyPr anchor="b">
            <a:normAutofit/>
          </a:bodyPr>
          <a:lstStyle/>
          <a:p>
            <a:r>
              <a:rPr lang="it-IT" sz="2600" b="1" dirty="0"/>
              <a:t>Quali criteri/parametri sono necessari per porre diagnosi di disgrafia e quali strumenti sono più sensibili per rilevare la sua presenza?</a:t>
            </a:r>
          </a:p>
        </p:txBody>
      </p:sp>
      <p:grpSp>
        <p:nvGrpSpPr>
          <p:cNvPr id="23" name="Group 22">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4" name="Rectangle 23">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6146C581-C6EF-D72F-FCB6-2C7866C1EAD5}"/>
              </a:ext>
            </a:extLst>
          </p:cNvPr>
          <p:cNvSpPr>
            <a:spLocks noGrp="1"/>
          </p:cNvSpPr>
          <p:nvPr>
            <p:ph idx="1"/>
          </p:nvPr>
        </p:nvSpPr>
        <p:spPr>
          <a:xfrm>
            <a:off x="793660" y="2599509"/>
            <a:ext cx="10143668" cy="3435531"/>
          </a:xfrm>
        </p:spPr>
        <p:txBody>
          <a:bodyPr anchor="ctr">
            <a:normAutofit/>
          </a:bodyPr>
          <a:lstStyle/>
          <a:p>
            <a:r>
              <a:rPr lang="it-IT" sz="2400" dirty="0"/>
              <a:t>Raccomandazione 5.2 </a:t>
            </a:r>
          </a:p>
          <a:p>
            <a:r>
              <a:rPr lang="it-IT" sz="2400" dirty="0"/>
              <a:t>Si raccomanda di effettuare la diagnosi di disgrafia attraverso test carta e matita, adottando cautela nell’interpretazione dei dati ed integrandola appena possibile con l’analisi del processo, attraverso l’uso di tavolette grafiche e penne digitali. </a:t>
            </a:r>
          </a:p>
          <a:p>
            <a:r>
              <a:rPr lang="it-IT" sz="2400" dirty="0"/>
              <a:t>Forza della raccomandazione: forte </a:t>
            </a:r>
          </a:p>
          <a:p>
            <a:r>
              <a:rPr lang="it-IT" sz="2400" dirty="0"/>
              <a:t>Qualità degli studi: buona </a:t>
            </a:r>
          </a:p>
        </p:txBody>
      </p:sp>
    </p:spTree>
    <p:extLst>
      <p:ext uri="{BB962C8B-B14F-4D97-AF65-F5344CB8AC3E}">
        <p14:creationId xmlns:p14="http://schemas.microsoft.com/office/powerpoint/2010/main" val="6566061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2F9C353-DE56-A481-55A0-5F9B4EC3F39E}"/>
              </a:ext>
            </a:extLst>
          </p:cNvPr>
          <p:cNvSpPr>
            <a:spLocks noGrp="1"/>
          </p:cNvSpPr>
          <p:nvPr>
            <p:ph type="title"/>
          </p:nvPr>
        </p:nvSpPr>
        <p:spPr>
          <a:xfrm>
            <a:off x="808638" y="386930"/>
            <a:ext cx="9236700" cy="1188950"/>
          </a:xfrm>
        </p:spPr>
        <p:txBody>
          <a:bodyPr anchor="b">
            <a:normAutofit/>
          </a:bodyPr>
          <a:lstStyle/>
          <a:p>
            <a:r>
              <a:rPr lang="it-IT" sz="2600" b="1" dirty="0"/>
              <a:t>Quali criteri/parametri sono necessari per porre diagnosi di disgrafia e quali strumenti sono più sensibili per rilevare la sua presenza?</a:t>
            </a:r>
          </a:p>
        </p:txBody>
      </p:sp>
      <p:grpSp>
        <p:nvGrpSpPr>
          <p:cNvPr id="23" name="Group 22">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4" name="Rectangle 23">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E053B77C-06E2-EF3A-1370-A1C68C451F42}"/>
              </a:ext>
            </a:extLst>
          </p:cNvPr>
          <p:cNvSpPr>
            <a:spLocks noGrp="1"/>
          </p:cNvSpPr>
          <p:nvPr>
            <p:ph idx="1"/>
          </p:nvPr>
        </p:nvSpPr>
        <p:spPr>
          <a:xfrm>
            <a:off x="793660" y="2599509"/>
            <a:ext cx="10143668" cy="3435531"/>
          </a:xfrm>
        </p:spPr>
        <p:txBody>
          <a:bodyPr anchor="ctr">
            <a:noAutofit/>
          </a:bodyPr>
          <a:lstStyle/>
          <a:p>
            <a:r>
              <a:rPr lang="it-IT" sz="2300" dirty="0"/>
              <a:t>Raccomandazione 5.3 </a:t>
            </a:r>
          </a:p>
          <a:p>
            <a:r>
              <a:rPr lang="it-IT" sz="2300" dirty="0"/>
              <a:t>Parametri per la diagnosi, nella scrittura a mano con test carta e matita. Nella valutazione della leggibilità si raccomanda, per indagare la scrittura corsiva a mano, di utilizzare test che considerino più di un indice, in particolare quelli che hanno mostrato un valore discriminante maggiore (allineamento al margine sinistro, spazio tra parole, collisione tra lettere, inconsistenza della misura delle lettere, misure incoerenti fra lettere con e senza estensione, distorsione di lettere, scorrette direzioni nella realizzazione del movimento) e di analizzare diversi campioni di scrittura (tipologie di scritti) tratti dai compiti fatti a scuola e a casa. </a:t>
            </a:r>
          </a:p>
          <a:p>
            <a:r>
              <a:rPr lang="it-IT" sz="2300" dirty="0"/>
              <a:t>Forza della raccomandazione: forte </a:t>
            </a:r>
          </a:p>
          <a:p>
            <a:r>
              <a:rPr lang="it-IT" sz="2300" dirty="0"/>
              <a:t>Qualità degli studi: buona</a:t>
            </a:r>
          </a:p>
        </p:txBody>
      </p:sp>
    </p:spTree>
    <p:extLst>
      <p:ext uri="{BB962C8B-B14F-4D97-AF65-F5344CB8AC3E}">
        <p14:creationId xmlns:p14="http://schemas.microsoft.com/office/powerpoint/2010/main" val="38506738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04FE91FA-2D72-F99A-51BA-BD4D19E3B814}"/>
              </a:ext>
            </a:extLst>
          </p:cNvPr>
          <p:cNvSpPr>
            <a:spLocks noGrp="1"/>
          </p:cNvSpPr>
          <p:nvPr>
            <p:ph type="title"/>
          </p:nvPr>
        </p:nvSpPr>
        <p:spPr>
          <a:xfrm>
            <a:off x="808638" y="386930"/>
            <a:ext cx="9236700" cy="1188950"/>
          </a:xfrm>
        </p:spPr>
        <p:txBody>
          <a:bodyPr anchor="b">
            <a:normAutofit/>
          </a:bodyPr>
          <a:lstStyle/>
          <a:p>
            <a:r>
              <a:rPr lang="it-IT" sz="2600" b="1" dirty="0"/>
              <a:t>Quali criteri/parametri sono necessari per porre diagnosi di disgrafia e quali strumenti sono più sensibili per rilevare la sua presenza?</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A138C0C2-5F1B-2B18-E314-CF62AA7317FC}"/>
              </a:ext>
            </a:extLst>
          </p:cNvPr>
          <p:cNvSpPr>
            <a:spLocks noGrp="1"/>
          </p:cNvSpPr>
          <p:nvPr>
            <p:ph idx="1"/>
          </p:nvPr>
        </p:nvSpPr>
        <p:spPr>
          <a:xfrm>
            <a:off x="793660" y="2599509"/>
            <a:ext cx="10143668" cy="3435531"/>
          </a:xfrm>
        </p:spPr>
        <p:txBody>
          <a:bodyPr anchor="ctr">
            <a:normAutofit/>
          </a:bodyPr>
          <a:lstStyle/>
          <a:p>
            <a:r>
              <a:rPr lang="it-IT" sz="2400" dirty="0"/>
              <a:t>Raccomandazione 5.4 </a:t>
            </a:r>
          </a:p>
          <a:p>
            <a:r>
              <a:rPr lang="it-IT" sz="2400" dirty="0"/>
              <a:t>Parametri per la diagnosi, nella scrittura a mano con test carta e matita. Nella valutazione della velocità si suggerisce cautela nell’interpretazione di tale parametro, che non sempre risulta discriminare una scrittura disgrafica, integrandolo appena possibile con il parametro della fluenza. </a:t>
            </a:r>
          </a:p>
          <a:p>
            <a:r>
              <a:rPr lang="it-IT" sz="2400" dirty="0"/>
              <a:t>Forza della raccomandazione: condizionata </a:t>
            </a:r>
          </a:p>
          <a:p>
            <a:r>
              <a:rPr lang="it-IT" sz="2400" dirty="0"/>
              <a:t>Qualità degli studi: buona</a:t>
            </a:r>
          </a:p>
        </p:txBody>
      </p:sp>
    </p:spTree>
    <p:extLst>
      <p:ext uri="{BB962C8B-B14F-4D97-AF65-F5344CB8AC3E}">
        <p14:creationId xmlns:p14="http://schemas.microsoft.com/office/powerpoint/2010/main" val="1998622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98250EFA-878F-4494-3ABC-BF80EB25325F}"/>
              </a:ext>
            </a:extLst>
          </p:cNvPr>
          <p:cNvSpPr>
            <a:spLocks noGrp="1"/>
          </p:cNvSpPr>
          <p:nvPr>
            <p:ph type="title"/>
          </p:nvPr>
        </p:nvSpPr>
        <p:spPr>
          <a:xfrm>
            <a:off x="808638" y="386930"/>
            <a:ext cx="9236700" cy="1188950"/>
          </a:xfrm>
        </p:spPr>
        <p:txBody>
          <a:bodyPr anchor="b">
            <a:normAutofit/>
          </a:bodyPr>
          <a:lstStyle/>
          <a:p>
            <a:r>
              <a:rPr lang="it-IT" sz="2600" b="1" dirty="0"/>
              <a:t>Quali criteri/parametri sono necessari per porre diagnosi di disgrafia e quali strumenti sono più sensibili per rilevare la sua presenza?</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B5063A34-1BBB-497C-3A95-EF5397DF48CA}"/>
              </a:ext>
            </a:extLst>
          </p:cNvPr>
          <p:cNvSpPr>
            <a:spLocks noGrp="1"/>
          </p:cNvSpPr>
          <p:nvPr>
            <p:ph idx="1"/>
          </p:nvPr>
        </p:nvSpPr>
        <p:spPr>
          <a:xfrm>
            <a:off x="793660" y="2599509"/>
            <a:ext cx="10143668" cy="3435531"/>
          </a:xfrm>
        </p:spPr>
        <p:txBody>
          <a:bodyPr anchor="ctr">
            <a:normAutofit/>
          </a:bodyPr>
          <a:lstStyle/>
          <a:p>
            <a:r>
              <a:rPr lang="it-IT" sz="2400" dirty="0"/>
              <a:t>Raccomandazione 5.5 </a:t>
            </a:r>
          </a:p>
          <a:p>
            <a:r>
              <a:rPr lang="it-IT" sz="2400" dirty="0"/>
              <a:t>Parametri per la diagnosi, nella scrittura a mano con test carta e matita. Si suggerisce, nella valutazione di una disgrafia (analizzata nel corsivo), di interpretare i dati considerando le seguenti variabili: tipo di compito utilizzato (scrittura dell’alfabeto, di parole, di frasi, di numeri), modalità di richiesta (copia, </a:t>
            </a:r>
            <a:r>
              <a:rPr lang="it-IT" sz="2400" dirty="0" err="1"/>
              <a:t>autodettato</a:t>
            </a:r>
            <a:r>
              <a:rPr lang="it-IT" sz="2400" dirty="0"/>
              <a:t>, testo autogenerato), istruzioni date (“scrivi meglio che puoi”, “scrivi come di solito”, “scrivi più veloce che puoi”). </a:t>
            </a:r>
          </a:p>
          <a:p>
            <a:r>
              <a:rPr lang="it-IT" sz="2400" dirty="0"/>
              <a:t>Forza della raccomandazione: condizionata </a:t>
            </a:r>
          </a:p>
          <a:p>
            <a:r>
              <a:rPr lang="it-IT" sz="2400" dirty="0"/>
              <a:t>Qualità degli studi: buona</a:t>
            </a:r>
          </a:p>
        </p:txBody>
      </p:sp>
    </p:spTree>
    <p:extLst>
      <p:ext uri="{BB962C8B-B14F-4D97-AF65-F5344CB8AC3E}">
        <p14:creationId xmlns:p14="http://schemas.microsoft.com/office/powerpoint/2010/main" val="3020141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8915B264-ADDD-55ED-A9D9-0501136049F0}"/>
              </a:ext>
            </a:extLst>
          </p:cNvPr>
          <p:cNvSpPr>
            <a:spLocks noGrp="1"/>
          </p:cNvSpPr>
          <p:nvPr>
            <p:ph type="title"/>
          </p:nvPr>
        </p:nvSpPr>
        <p:spPr>
          <a:xfrm>
            <a:off x="808638" y="386930"/>
            <a:ext cx="9236700" cy="1188950"/>
          </a:xfrm>
        </p:spPr>
        <p:txBody>
          <a:bodyPr anchor="b">
            <a:normAutofit/>
          </a:bodyPr>
          <a:lstStyle/>
          <a:p>
            <a:r>
              <a:rPr lang="it-IT" sz="2600" b="1" dirty="0"/>
              <a:t>Quali criteri/parametri sono necessari per porre diagnosi di disgrafia e quali strumenti sono più sensibili per rilevare la sua presenza?</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030F9125-EDE4-5140-EEF9-3BFDDF2658F7}"/>
              </a:ext>
            </a:extLst>
          </p:cNvPr>
          <p:cNvSpPr>
            <a:spLocks noGrp="1"/>
          </p:cNvSpPr>
          <p:nvPr>
            <p:ph idx="1"/>
          </p:nvPr>
        </p:nvSpPr>
        <p:spPr>
          <a:xfrm>
            <a:off x="793660" y="2599509"/>
            <a:ext cx="10143668" cy="3435531"/>
          </a:xfrm>
        </p:spPr>
        <p:txBody>
          <a:bodyPr anchor="ctr">
            <a:normAutofit/>
          </a:bodyPr>
          <a:lstStyle/>
          <a:p>
            <a:r>
              <a:rPr lang="it-IT" sz="2400" dirty="0"/>
              <a:t>Raccomandazione 5.6 </a:t>
            </a:r>
          </a:p>
          <a:p>
            <a:r>
              <a:rPr lang="it-IT" sz="2400" dirty="0"/>
              <a:t>Valutazione della abilità sottese. Si suggerisce di non utilizzare i soli compiti di copia di figure geometriche e di compiti di integrazione </a:t>
            </a:r>
            <a:r>
              <a:rPr lang="it-IT" sz="2400" dirty="0" err="1"/>
              <a:t>visuomotoria</a:t>
            </a:r>
            <a:r>
              <a:rPr lang="it-IT" sz="2400" dirty="0"/>
              <a:t> per la diagnosi della disgrafia, poiché i test di cui disponiamo per la valutazione di queste abilità non sempre mostrano una correlazione sufficientemente forte con le competenze grafo-motorie della scrittura. </a:t>
            </a:r>
          </a:p>
          <a:p>
            <a:r>
              <a:rPr lang="it-IT" sz="2400" dirty="0"/>
              <a:t>Forza della raccomandazione: condizionata </a:t>
            </a:r>
          </a:p>
          <a:p>
            <a:r>
              <a:rPr lang="it-IT" sz="2400" dirty="0"/>
              <a:t>Qualità degli studi: media </a:t>
            </a:r>
          </a:p>
        </p:txBody>
      </p:sp>
    </p:spTree>
    <p:extLst>
      <p:ext uri="{BB962C8B-B14F-4D97-AF65-F5344CB8AC3E}">
        <p14:creationId xmlns:p14="http://schemas.microsoft.com/office/powerpoint/2010/main" val="39208032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779F1C4-E010-5815-3BA4-BEC1EF559DCC}"/>
              </a:ext>
            </a:extLst>
          </p:cNvPr>
          <p:cNvSpPr>
            <a:spLocks noGrp="1"/>
          </p:cNvSpPr>
          <p:nvPr>
            <p:ph type="title"/>
          </p:nvPr>
        </p:nvSpPr>
        <p:spPr>
          <a:xfrm>
            <a:off x="808638" y="386930"/>
            <a:ext cx="9236700" cy="1188950"/>
          </a:xfrm>
        </p:spPr>
        <p:txBody>
          <a:bodyPr anchor="b">
            <a:normAutofit/>
          </a:bodyPr>
          <a:lstStyle/>
          <a:p>
            <a:r>
              <a:rPr lang="it-IT" sz="2600" b="1" dirty="0"/>
              <a:t>Quali criteri/parametri sono necessari per porre diagnosi di disgrafia e quali strumenti sono più sensibili per rilevare la sua presenza?</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94190AF0-DFC0-6EE4-C457-C148461D4505}"/>
              </a:ext>
            </a:extLst>
          </p:cNvPr>
          <p:cNvSpPr>
            <a:spLocks noGrp="1"/>
          </p:cNvSpPr>
          <p:nvPr>
            <p:ph idx="1"/>
          </p:nvPr>
        </p:nvSpPr>
        <p:spPr>
          <a:xfrm>
            <a:off x="793660" y="2599509"/>
            <a:ext cx="10143668" cy="3435531"/>
          </a:xfrm>
        </p:spPr>
        <p:txBody>
          <a:bodyPr anchor="ctr">
            <a:normAutofit/>
          </a:bodyPr>
          <a:lstStyle/>
          <a:p>
            <a:r>
              <a:rPr lang="it-IT" sz="2400" dirty="0"/>
              <a:t>Raccomandazione 5.7 </a:t>
            </a:r>
          </a:p>
          <a:p>
            <a:r>
              <a:rPr lang="it-IT" sz="2400" dirty="0"/>
              <a:t>La frequente co-occorrenza di disgrafia e disortografia è tale da suggerire di includere nel protocollo di valutazione di una sospetta scrittura disgrafica anche prove atte a valutare la funzionalità dei processi ortografici propri della lingua scritta. </a:t>
            </a:r>
          </a:p>
          <a:p>
            <a:r>
              <a:rPr lang="it-IT" sz="2400" dirty="0"/>
              <a:t>Forza della raccomandazione: condizionata </a:t>
            </a:r>
          </a:p>
          <a:p>
            <a:r>
              <a:rPr lang="it-IT" sz="2400" dirty="0"/>
              <a:t>Qualità degli studi: buona</a:t>
            </a:r>
          </a:p>
        </p:txBody>
      </p:sp>
    </p:spTree>
    <p:extLst>
      <p:ext uri="{BB962C8B-B14F-4D97-AF65-F5344CB8AC3E}">
        <p14:creationId xmlns:p14="http://schemas.microsoft.com/office/powerpoint/2010/main" val="11565317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02011E5-3799-F429-FC14-DE6B4F2E79B1}"/>
              </a:ext>
            </a:extLst>
          </p:cNvPr>
          <p:cNvSpPr>
            <a:spLocks noGrp="1"/>
          </p:cNvSpPr>
          <p:nvPr>
            <p:ph type="title"/>
          </p:nvPr>
        </p:nvSpPr>
        <p:spPr>
          <a:xfrm>
            <a:off x="808638" y="386930"/>
            <a:ext cx="9236700" cy="1188950"/>
          </a:xfrm>
        </p:spPr>
        <p:txBody>
          <a:bodyPr anchor="b">
            <a:normAutofit/>
          </a:bodyPr>
          <a:lstStyle/>
          <a:p>
            <a:r>
              <a:rPr lang="it-IT" sz="2600" b="1" dirty="0"/>
              <a:t>Quali criteri/parametri sono necessari per porre diagnosi di disgrafia e quali strumenti sono più sensibili per rilevare la sua presenza?</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0A45AA4F-0852-3A69-28B2-801E4844618F}"/>
              </a:ext>
            </a:extLst>
          </p:cNvPr>
          <p:cNvSpPr>
            <a:spLocks noGrp="1"/>
          </p:cNvSpPr>
          <p:nvPr>
            <p:ph idx="1"/>
          </p:nvPr>
        </p:nvSpPr>
        <p:spPr>
          <a:xfrm>
            <a:off x="793660" y="2599509"/>
            <a:ext cx="10143668" cy="3435531"/>
          </a:xfrm>
        </p:spPr>
        <p:txBody>
          <a:bodyPr anchor="ctr">
            <a:normAutofit/>
          </a:bodyPr>
          <a:lstStyle/>
          <a:p>
            <a:r>
              <a:rPr lang="it-IT" sz="2400" dirty="0"/>
              <a:t>Raccomandazione 5.8 </a:t>
            </a:r>
          </a:p>
          <a:p>
            <a:r>
              <a:rPr lang="it-IT" sz="2400" dirty="0"/>
              <a:t>Disgrafia e DCD. La frequente associazione tra disgrafia e disturbo dello sviluppo della coordinazione (DCD) è tale da suggerire un approfondimento delle competenze motorie qualora il quadro anamnestico e/o il giudizio clinico e/o i risultati ottenuti alle check-list per le difficoltà motorie lo richiedano. </a:t>
            </a:r>
          </a:p>
          <a:p>
            <a:r>
              <a:rPr lang="it-IT" sz="2400" dirty="0"/>
              <a:t>Forza della raccomandazione: condizionata </a:t>
            </a:r>
          </a:p>
          <a:p>
            <a:r>
              <a:rPr lang="it-IT" sz="2400" dirty="0"/>
              <a:t>Qualità degli studi: media</a:t>
            </a:r>
          </a:p>
        </p:txBody>
      </p:sp>
    </p:spTree>
    <p:extLst>
      <p:ext uri="{BB962C8B-B14F-4D97-AF65-F5344CB8AC3E}">
        <p14:creationId xmlns:p14="http://schemas.microsoft.com/office/powerpoint/2010/main" val="1882392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4A8C83D-1F90-D633-B98E-731BCF59B98F}"/>
              </a:ext>
            </a:extLst>
          </p:cNvPr>
          <p:cNvSpPr>
            <a:spLocks noGrp="1"/>
          </p:cNvSpPr>
          <p:nvPr>
            <p:ph type="title"/>
          </p:nvPr>
        </p:nvSpPr>
        <p:spPr>
          <a:xfrm>
            <a:off x="808638" y="386930"/>
            <a:ext cx="9236700" cy="1188950"/>
          </a:xfrm>
        </p:spPr>
        <p:txBody>
          <a:bodyPr anchor="b">
            <a:normAutofit/>
          </a:bodyPr>
          <a:lstStyle/>
          <a:p>
            <a:r>
              <a:rPr lang="it-IT" sz="3800" dirty="0"/>
              <a:t>In bambini in età̀ scolare con diagnosi di DSA, quali sono le funzioni/abilità compromesse?</a:t>
            </a:r>
          </a:p>
        </p:txBody>
      </p:sp>
      <p:grpSp>
        <p:nvGrpSpPr>
          <p:cNvPr id="17"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8FD0CAD4-0FB6-CF7E-24EB-D818DDDE54EC}"/>
              </a:ext>
            </a:extLst>
          </p:cNvPr>
          <p:cNvSpPr>
            <a:spLocks noGrp="1"/>
          </p:cNvSpPr>
          <p:nvPr>
            <p:ph idx="1"/>
          </p:nvPr>
        </p:nvSpPr>
        <p:spPr>
          <a:xfrm>
            <a:off x="699516" y="2295339"/>
            <a:ext cx="10143668" cy="3963323"/>
          </a:xfrm>
        </p:spPr>
        <p:txBody>
          <a:bodyPr anchor="ctr">
            <a:noAutofit/>
          </a:bodyPr>
          <a:lstStyle/>
          <a:p>
            <a:r>
              <a:rPr lang="it-IT" sz="1800" dirty="0"/>
              <a:t>Raccomandazione 6.1</a:t>
            </a:r>
          </a:p>
          <a:p>
            <a:r>
              <a:rPr lang="it-IT" sz="1800" dirty="0"/>
              <a:t> Si raccomanda di includere nel processo diagnostico dei DSA, indipendentemente dall’età, la valutazione delle seguenti competenze cognitive:</a:t>
            </a:r>
          </a:p>
          <a:p>
            <a:r>
              <a:rPr lang="it-IT" sz="1800" dirty="0"/>
              <a:t>- Funzioni </a:t>
            </a:r>
            <a:r>
              <a:rPr lang="it-IT" sz="1800" dirty="0" err="1"/>
              <a:t>attentive</a:t>
            </a:r>
            <a:r>
              <a:rPr lang="it-IT" sz="1800" dirty="0"/>
              <a:t> (in particolare visive);</a:t>
            </a:r>
          </a:p>
          <a:p>
            <a:r>
              <a:rPr lang="it-IT" sz="1800" dirty="0"/>
              <a:t>- Memoria di lavoro (verbale e </a:t>
            </a:r>
            <a:r>
              <a:rPr lang="it-IT" sz="1800" dirty="0" err="1"/>
              <a:t>visuo</a:t>
            </a:r>
            <a:r>
              <a:rPr lang="it-IT" sz="1800" dirty="0"/>
              <a:t>-spaziale);</a:t>
            </a:r>
          </a:p>
          <a:p>
            <a:r>
              <a:rPr lang="it-IT" sz="1800" dirty="0"/>
              <a:t>- Funzioni Esecutive (in particolare competenze di pianificazione e monitoraggio); </a:t>
            </a:r>
          </a:p>
          <a:p>
            <a:r>
              <a:rPr lang="it-IT" sz="1800" dirty="0"/>
              <a:t>- Abilità di elaborazione fonologica;</a:t>
            </a:r>
          </a:p>
          <a:p>
            <a:r>
              <a:rPr lang="it-IT" sz="1800" dirty="0"/>
              <a:t>- Competenze linguistiche (abilità di recupero lessicale, ma anche competenze lessicali e morfo-sintattiche in comprensione e produzione);</a:t>
            </a:r>
          </a:p>
          <a:p>
            <a:r>
              <a:rPr lang="it-IT" sz="1800" dirty="0"/>
              <a:t>- Competenze </a:t>
            </a:r>
            <a:r>
              <a:rPr lang="it-IT" sz="1800" dirty="0" err="1"/>
              <a:t>visuo</a:t>
            </a:r>
            <a:r>
              <a:rPr lang="it-IT" sz="1800" dirty="0"/>
              <a:t>-spaziali e della motricità fine.</a:t>
            </a:r>
          </a:p>
          <a:p>
            <a:r>
              <a:rPr lang="it-IT" sz="1800" dirty="0"/>
              <a:t>Forza della raccomandazione: forte</a:t>
            </a:r>
          </a:p>
          <a:p>
            <a:r>
              <a:rPr lang="it-IT" sz="1800" dirty="0"/>
              <a:t>Qualità degli studi: media </a:t>
            </a:r>
          </a:p>
        </p:txBody>
      </p:sp>
    </p:spTree>
    <p:extLst>
      <p:ext uri="{BB962C8B-B14F-4D97-AF65-F5344CB8AC3E}">
        <p14:creationId xmlns:p14="http://schemas.microsoft.com/office/powerpoint/2010/main" val="1312586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1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2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44" name="Rectangle 2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2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Rectangle 2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1B19231-E51C-5CCD-F412-38DD1A76DDB8}"/>
              </a:ext>
            </a:extLst>
          </p:cNvPr>
          <p:cNvSpPr>
            <a:spLocks noGrp="1"/>
          </p:cNvSpPr>
          <p:nvPr>
            <p:ph type="title"/>
          </p:nvPr>
        </p:nvSpPr>
        <p:spPr>
          <a:xfrm>
            <a:off x="1289303" y="922919"/>
            <a:ext cx="9849751" cy="1349671"/>
          </a:xfrm>
        </p:spPr>
        <p:txBody>
          <a:bodyPr anchor="b">
            <a:normAutofit fontScale="90000"/>
          </a:bodyPr>
          <a:lstStyle/>
          <a:p>
            <a:r>
              <a:rPr lang="it-IT" sz="3400" dirty="0"/>
              <a:t>Quali sono i criteri e le procedure per l’identificazione di DSA in bambini bilingui in età scolare?</a:t>
            </a:r>
            <a:br>
              <a:rPr lang="it-IT" sz="3400" dirty="0"/>
            </a:br>
            <a:endParaRPr lang="it-IT" sz="3400" dirty="0"/>
          </a:p>
        </p:txBody>
      </p:sp>
      <p:sp>
        <p:nvSpPr>
          <p:cNvPr id="3" name="Segnaposto contenuto 2">
            <a:extLst>
              <a:ext uri="{FF2B5EF4-FFF2-40B4-BE49-F238E27FC236}">
                <a16:creationId xmlns:a16="http://schemas.microsoft.com/office/drawing/2014/main" id="{0859122E-C479-34C9-536F-D00969CF5655}"/>
              </a:ext>
            </a:extLst>
          </p:cNvPr>
          <p:cNvSpPr>
            <a:spLocks noGrp="1"/>
          </p:cNvSpPr>
          <p:nvPr>
            <p:ph idx="1"/>
          </p:nvPr>
        </p:nvSpPr>
        <p:spPr>
          <a:xfrm>
            <a:off x="1289302" y="2545710"/>
            <a:ext cx="9849751" cy="3032168"/>
          </a:xfrm>
        </p:spPr>
        <p:txBody>
          <a:bodyPr anchor="ctr">
            <a:noAutofit/>
          </a:bodyPr>
          <a:lstStyle/>
          <a:p>
            <a:r>
              <a:rPr lang="it-IT" sz="1800" dirty="0"/>
              <a:t>Raccomandazione 7.1</a:t>
            </a:r>
          </a:p>
          <a:p>
            <a:r>
              <a:rPr lang="it-IT" sz="1800" dirty="0"/>
              <a:t>Si raccomanda di condurre un’analisi della storia linguistica, attraverso questionari e interviste ai genitori, che includa almeno: a) la ricognizione delle lingue parlate nel contesto famigliare e delle quali il bambino ha competenza recettiva/espressiva; </a:t>
            </a:r>
          </a:p>
          <a:p>
            <a:r>
              <a:rPr lang="it-IT" sz="1800" dirty="0"/>
              <a:t>b) la valutazione dell’età di esposizione alla L2 per comprendere se si tratti di bilinguismo simultaneo (esposizione continuativa a due lingue dalla nascita), precoce (esposizione continuativa alla L2 entro i 3-4 anni) o tardivo (esposizione alla L2 dopo i 5 anni); </a:t>
            </a:r>
          </a:p>
          <a:p>
            <a:r>
              <a:rPr lang="it-IT" sz="1800" dirty="0"/>
              <a:t>c) la valutazione dello sviluppo delle competenze linguistiche in L1, anche attraverso questionari/interviste o prove oggettive se disponibili, per avere indicazioni su possibili ritardi del linguaggio; </a:t>
            </a:r>
          </a:p>
          <a:p>
            <a:r>
              <a:rPr lang="it-IT" sz="1800" dirty="0"/>
              <a:t>d) la valutazione della quantità/qualità di esposizione alla L1/L2 nel contesto famigliare ed extra-famigliare. </a:t>
            </a:r>
          </a:p>
          <a:p>
            <a:r>
              <a:rPr lang="it-IT" sz="1800" dirty="0"/>
              <a:t>Buona pratica clinica </a:t>
            </a:r>
          </a:p>
        </p:txBody>
      </p:sp>
    </p:spTree>
    <p:extLst>
      <p:ext uri="{BB962C8B-B14F-4D97-AF65-F5344CB8AC3E}">
        <p14:creationId xmlns:p14="http://schemas.microsoft.com/office/powerpoint/2010/main" val="32341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F3F8AC-308F-DD69-BCE9-BA5B4B7ADAFB}"/>
              </a:ext>
            </a:extLst>
          </p:cNvPr>
          <p:cNvSpPr>
            <a:spLocks noGrp="1"/>
          </p:cNvSpPr>
          <p:nvPr>
            <p:ph type="title"/>
          </p:nvPr>
        </p:nvSpPr>
        <p:spPr>
          <a:xfrm>
            <a:off x="2907112" y="67684"/>
            <a:ext cx="5735444" cy="1053192"/>
          </a:xfrm>
        </p:spPr>
        <p:txBody>
          <a:bodyPr anchor="t">
            <a:normAutofit/>
          </a:bodyPr>
          <a:lstStyle/>
          <a:p>
            <a:pPr algn="ctr"/>
            <a:r>
              <a:rPr lang="it-IT" sz="3200" dirty="0"/>
              <a:t>Come leggere le raccomandazioni </a:t>
            </a:r>
          </a:p>
        </p:txBody>
      </p:sp>
      <p:graphicFrame>
        <p:nvGraphicFramePr>
          <p:cNvPr id="5" name="Segnaposto contenuto 4">
            <a:extLst>
              <a:ext uri="{FF2B5EF4-FFF2-40B4-BE49-F238E27FC236}">
                <a16:creationId xmlns:a16="http://schemas.microsoft.com/office/drawing/2014/main" id="{9A0B9BFE-4BDA-08C7-4AD9-70A248F62FF4}"/>
              </a:ext>
            </a:extLst>
          </p:cNvPr>
          <p:cNvGraphicFramePr>
            <a:graphicFrameLocks noGrp="1"/>
          </p:cNvGraphicFramePr>
          <p:nvPr>
            <p:ph idx="1"/>
            <p:extLst>
              <p:ext uri="{D42A27DB-BD31-4B8C-83A1-F6EECF244321}">
                <p14:modId xmlns:p14="http://schemas.microsoft.com/office/powerpoint/2010/main" val="2500631778"/>
              </p:ext>
            </p:extLst>
          </p:nvPr>
        </p:nvGraphicFramePr>
        <p:xfrm>
          <a:off x="0" y="717753"/>
          <a:ext cx="12191999" cy="6140247"/>
        </p:xfrm>
        <a:graphic>
          <a:graphicData uri="http://schemas.openxmlformats.org/drawingml/2006/table">
            <a:tbl>
              <a:tblPr firstRow="1" bandRow="1">
                <a:tableStyleId>{5C22544A-7EE6-4342-B048-85BDC9FD1C3A}</a:tableStyleId>
              </a:tblPr>
              <a:tblGrid>
                <a:gridCol w="2025445">
                  <a:extLst>
                    <a:ext uri="{9D8B030D-6E8A-4147-A177-3AD203B41FA5}">
                      <a16:colId xmlns:a16="http://schemas.microsoft.com/office/drawing/2014/main" val="781498008"/>
                    </a:ext>
                  </a:extLst>
                </a:gridCol>
                <a:gridCol w="3106994">
                  <a:extLst>
                    <a:ext uri="{9D8B030D-6E8A-4147-A177-3AD203B41FA5}">
                      <a16:colId xmlns:a16="http://schemas.microsoft.com/office/drawing/2014/main" val="2668194957"/>
                    </a:ext>
                  </a:extLst>
                </a:gridCol>
                <a:gridCol w="3008671">
                  <a:extLst>
                    <a:ext uri="{9D8B030D-6E8A-4147-A177-3AD203B41FA5}">
                      <a16:colId xmlns:a16="http://schemas.microsoft.com/office/drawing/2014/main" val="427857984"/>
                    </a:ext>
                  </a:extLst>
                </a:gridCol>
                <a:gridCol w="4050889">
                  <a:extLst>
                    <a:ext uri="{9D8B030D-6E8A-4147-A177-3AD203B41FA5}">
                      <a16:colId xmlns:a16="http://schemas.microsoft.com/office/drawing/2014/main" val="1831578650"/>
                    </a:ext>
                  </a:extLst>
                </a:gridCol>
              </a:tblGrid>
              <a:tr h="816549">
                <a:tc>
                  <a:txBody>
                    <a:bodyPr/>
                    <a:lstStyle/>
                    <a:p>
                      <a:r>
                        <a:rPr lang="it-IT" sz="1800" b="1" baseline="0" dirty="0">
                          <a:solidFill>
                            <a:sysClr val="windowText" lastClr="000000"/>
                          </a:solidFill>
                        </a:rPr>
                        <a:t>Forza della raccomandazione</a:t>
                      </a:r>
                    </a:p>
                  </a:txBody>
                  <a:tcPr marL="167640" marR="167640" marT="83820" marB="83820">
                    <a:solidFill>
                      <a:schemeClr val="tx2">
                        <a:lumMod val="20000"/>
                        <a:lumOff val="80000"/>
                      </a:schemeClr>
                    </a:solidFill>
                  </a:tcPr>
                </a:tc>
                <a:tc>
                  <a:txBody>
                    <a:bodyPr/>
                    <a:lstStyle/>
                    <a:p>
                      <a:r>
                        <a:rPr lang="it-IT" sz="1800" baseline="0" dirty="0">
                          <a:solidFill>
                            <a:sysClr val="windowText" lastClr="000000"/>
                          </a:solidFill>
                        </a:rPr>
                        <a:t>Per i clinici</a:t>
                      </a:r>
                    </a:p>
                  </a:txBody>
                  <a:tcPr marL="167640" marR="167640" marT="83820" marB="83820">
                    <a:solidFill>
                      <a:schemeClr val="tx2">
                        <a:lumMod val="20000"/>
                        <a:lumOff val="80000"/>
                      </a:schemeClr>
                    </a:solidFill>
                  </a:tcPr>
                </a:tc>
                <a:tc>
                  <a:txBody>
                    <a:bodyPr/>
                    <a:lstStyle/>
                    <a:p>
                      <a:r>
                        <a:rPr lang="it-IT" sz="1800" baseline="0" dirty="0">
                          <a:solidFill>
                            <a:sysClr val="windowText" lastClr="000000"/>
                          </a:solidFill>
                        </a:rPr>
                        <a:t>Per i pazienti</a:t>
                      </a:r>
                    </a:p>
                  </a:txBody>
                  <a:tcPr marL="167640" marR="167640" marT="83820" marB="83820">
                    <a:solidFill>
                      <a:schemeClr val="tx2">
                        <a:lumMod val="20000"/>
                        <a:lumOff val="80000"/>
                      </a:schemeClr>
                    </a:solidFill>
                  </a:tcPr>
                </a:tc>
                <a:tc>
                  <a:txBody>
                    <a:bodyPr/>
                    <a:lstStyle/>
                    <a:p>
                      <a:r>
                        <a:rPr lang="it-IT" sz="1800" baseline="0" dirty="0">
                          <a:solidFill>
                            <a:sysClr val="windowText" lastClr="000000"/>
                          </a:solidFill>
                        </a:rPr>
                        <a:t>Per i ricercatori</a:t>
                      </a:r>
                    </a:p>
                  </a:txBody>
                  <a:tcPr marL="167640" marR="167640" marT="83820" marB="83820">
                    <a:solidFill>
                      <a:schemeClr val="tx2">
                        <a:lumMod val="20000"/>
                        <a:lumOff val="80000"/>
                      </a:schemeClr>
                    </a:solidFill>
                  </a:tcPr>
                </a:tc>
                <a:extLst>
                  <a:ext uri="{0D108BD9-81ED-4DB2-BD59-A6C34878D82A}">
                    <a16:rowId xmlns:a16="http://schemas.microsoft.com/office/drawing/2014/main" val="4094257261"/>
                  </a:ext>
                </a:extLst>
              </a:tr>
              <a:tr h="2448585">
                <a:tc>
                  <a:txBody>
                    <a:bodyPr/>
                    <a:lstStyle/>
                    <a:p>
                      <a:r>
                        <a:rPr lang="it-IT" sz="1600" b="1" baseline="0" dirty="0">
                          <a:solidFill>
                            <a:sysClr val="windowText" lastClr="000000"/>
                          </a:solidFill>
                        </a:rPr>
                        <a:t>Forte</a:t>
                      </a:r>
                    </a:p>
                  </a:txBody>
                  <a:tcPr marL="167640" marR="167640" marT="83820" marB="83820">
                    <a:solidFill>
                      <a:schemeClr val="bg2"/>
                    </a:solidFill>
                  </a:tcPr>
                </a:tc>
                <a:tc>
                  <a:txBody>
                    <a:bodyPr/>
                    <a:lstStyle/>
                    <a:p>
                      <a:r>
                        <a:rPr lang="it-IT" sz="1600" baseline="0" dirty="0">
                          <a:solidFill>
                            <a:sysClr val="windowText" lastClr="000000"/>
                          </a:solidFill>
                        </a:rPr>
                        <a:t>La maggior parte dei pazienti dovrebbe seguire la raccomandazione (evidenza che i benefici sono prevalenti sui danni)</a:t>
                      </a:r>
                    </a:p>
                  </a:txBody>
                  <a:tcPr marL="167640" marR="167640" marT="83820" marB="83820">
                    <a:solidFill>
                      <a:schemeClr val="bg2"/>
                    </a:solidFill>
                  </a:tcPr>
                </a:tc>
                <a:tc>
                  <a:txBody>
                    <a:bodyPr/>
                    <a:lstStyle/>
                    <a:p>
                      <a:r>
                        <a:rPr lang="it-IT" sz="1600" baseline="0" dirty="0">
                          <a:solidFill>
                            <a:sysClr val="windowText" lastClr="000000"/>
                          </a:solidFill>
                        </a:rPr>
                        <a:t>La quasi totalità dei pazienti correttamente informati si comporta secondo quanto raccomandato e solo una piccola parte agisce diversamente</a:t>
                      </a:r>
                    </a:p>
                  </a:txBody>
                  <a:tcPr marL="167640" marR="167640" marT="83820" marB="83820">
                    <a:solidFill>
                      <a:schemeClr val="bg2"/>
                    </a:solidFill>
                  </a:tcPr>
                </a:tc>
                <a:tc>
                  <a:txBody>
                    <a:bodyPr/>
                    <a:lstStyle/>
                    <a:p>
                      <a:r>
                        <a:rPr lang="it-IT" sz="1600" baseline="0" dirty="0">
                          <a:solidFill>
                            <a:sysClr val="windowText" lastClr="000000"/>
                          </a:solidFill>
                        </a:rPr>
                        <a:t>La raccomandazione è supportata da prove affidabili o altri argomenti convincenti; difficilmente ulteriori studi possono cambiare i risultati. In alcune occasioni una raccomandazione forte può essere basata anche su prove con certezza bassa o molto bassa. In questi casi ulteriori studi potrebbero fornire informazioni importanti e modificare la raccomandazione</a:t>
                      </a:r>
                    </a:p>
                  </a:txBody>
                  <a:tcPr marL="167640" marR="167640" marT="83820" marB="83820">
                    <a:solidFill>
                      <a:schemeClr val="bg2"/>
                    </a:solidFill>
                  </a:tcPr>
                </a:tc>
                <a:extLst>
                  <a:ext uri="{0D108BD9-81ED-4DB2-BD59-A6C34878D82A}">
                    <a16:rowId xmlns:a16="http://schemas.microsoft.com/office/drawing/2014/main" val="2377072960"/>
                  </a:ext>
                </a:extLst>
              </a:tr>
              <a:tr h="2195828">
                <a:tc>
                  <a:txBody>
                    <a:bodyPr/>
                    <a:lstStyle/>
                    <a:p>
                      <a:r>
                        <a:rPr lang="it-IT" sz="1600" b="1" baseline="0" dirty="0">
                          <a:solidFill>
                            <a:sysClr val="windowText" lastClr="000000"/>
                          </a:solidFill>
                        </a:rPr>
                        <a:t>Condizionata</a:t>
                      </a:r>
                    </a:p>
                  </a:txBody>
                  <a:tcPr marL="167640" marR="167640" marT="83820" marB="83820"/>
                </a:tc>
                <a:tc>
                  <a:txBody>
                    <a:bodyPr/>
                    <a:lstStyle/>
                    <a:p>
                      <a:r>
                        <a:rPr lang="it-IT" sz="1600" baseline="0" dirty="0">
                          <a:solidFill>
                            <a:sysClr val="windowText" lastClr="000000"/>
                          </a:solidFill>
                        </a:rPr>
                        <a:t>Si devono considerare in modo completo e attento i valori e le preferenze dei pazienti che possono influenzare la scelta. Gli effetti benefici probabilmente prevalgono sugli effetti dannosi ma c’</a:t>
                      </a:r>
                      <a:r>
                        <a:rPr lang="it-IT" sz="1600" baseline="0" dirty="0" err="1">
                          <a:solidFill>
                            <a:sysClr val="windowText" lastClr="000000"/>
                          </a:solidFill>
                        </a:rPr>
                        <a:t>é</a:t>
                      </a:r>
                      <a:r>
                        <a:rPr lang="it-IT" sz="1600" baseline="0" dirty="0">
                          <a:solidFill>
                            <a:sysClr val="windowText" lastClr="000000"/>
                          </a:solidFill>
                        </a:rPr>
                        <a:t> ancora rilevante incertezza</a:t>
                      </a:r>
                    </a:p>
                  </a:txBody>
                  <a:tcPr marL="167640" marR="167640" marT="83820" marB="83820"/>
                </a:tc>
                <a:tc>
                  <a:txBody>
                    <a:bodyPr/>
                    <a:lstStyle/>
                    <a:p>
                      <a:r>
                        <a:rPr lang="it-IT" sz="1600" baseline="0" dirty="0">
                          <a:solidFill>
                            <a:sysClr val="windowText" lastClr="000000"/>
                          </a:solidFill>
                        </a:rPr>
                        <a:t>Una buona parte dei pazienti correttamente informati si comporta secondo quanto raccomandato ma una buona percentuale agisce diversamente</a:t>
                      </a:r>
                    </a:p>
                  </a:txBody>
                  <a:tcPr marL="167640" marR="167640" marT="83820" marB="83820"/>
                </a:tc>
                <a:tc>
                  <a:txBody>
                    <a:bodyPr/>
                    <a:lstStyle/>
                    <a:p>
                      <a:r>
                        <a:rPr lang="it-IT" sz="1600" baseline="0" dirty="0">
                          <a:solidFill>
                            <a:sysClr val="windowText" lastClr="000000"/>
                          </a:solidFill>
                        </a:rPr>
                        <a:t>La raccomandazione potrebbe essere modificata da studi successivi. Potrebbero essere utili giustificazioni o note per la raccomandazione per includere considerazioni o commenti aggiuntivi per spiegare la scelta della “condizionalità” della raccomandazione</a:t>
                      </a:r>
                    </a:p>
                  </a:txBody>
                  <a:tcPr marL="167640" marR="167640" marT="83820" marB="83820"/>
                </a:tc>
                <a:extLst>
                  <a:ext uri="{0D108BD9-81ED-4DB2-BD59-A6C34878D82A}">
                    <a16:rowId xmlns:a16="http://schemas.microsoft.com/office/drawing/2014/main" val="688178160"/>
                  </a:ext>
                </a:extLst>
              </a:tr>
              <a:tr h="679285">
                <a:tc>
                  <a:txBody>
                    <a:bodyPr/>
                    <a:lstStyle/>
                    <a:p>
                      <a:r>
                        <a:rPr lang="it-IT" sz="1600" b="1" baseline="0" dirty="0">
                          <a:solidFill>
                            <a:sysClr val="windowText" lastClr="000000"/>
                          </a:solidFill>
                        </a:rPr>
                        <a:t>Buona pratica clinica</a:t>
                      </a:r>
                    </a:p>
                  </a:txBody>
                  <a:tcPr marL="167640" marR="167640" marT="83820" marB="83820"/>
                </a:tc>
                <a:tc gridSpan="3">
                  <a:txBody>
                    <a:bodyPr/>
                    <a:lstStyle/>
                    <a:p>
                      <a:r>
                        <a:rPr lang="it-IT" sz="1600" dirty="0"/>
                        <a:t>In assenza di prove rilevanti, il Panel degli esperti ha formulato </a:t>
                      </a:r>
                      <a:r>
                        <a:rPr lang="it-IT" sz="1600" b="1" dirty="0"/>
                        <a:t>raccomandazioni per la buona pratica clinica</a:t>
                      </a:r>
                      <a:r>
                        <a:rPr lang="it-IT" sz="1600" dirty="0"/>
                        <a:t>, per le quali non viene esplicitata la forza della raccomandazione.</a:t>
                      </a:r>
                      <a:endParaRPr lang="it-IT" sz="1600" baseline="0" dirty="0">
                        <a:solidFill>
                          <a:sysClr val="windowText" lastClr="000000"/>
                        </a:solidFill>
                      </a:endParaRPr>
                    </a:p>
                  </a:txBody>
                  <a:tcPr marL="167640" marR="167640" marT="83820" marB="83820"/>
                </a:tc>
                <a:tc hMerge="1">
                  <a:txBody>
                    <a:bodyPr/>
                    <a:lstStyle/>
                    <a:p>
                      <a:endParaRPr lang="it-IT" sz="1600" baseline="0" dirty="0">
                        <a:solidFill>
                          <a:sysClr val="windowText" lastClr="000000"/>
                        </a:solidFill>
                      </a:endParaRPr>
                    </a:p>
                  </a:txBody>
                  <a:tcPr marL="167640" marR="167640" marT="83820" marB="83820"/>
                </a:tc>
                <a:tc hMerge="1">
                  <a:txBody>
                    <a:bodyPr/>
                    <a:lstStyle/>
                    <a:p>
                      <a:endParaRPr lang="it-IT" sz="1600" baseline="0" dirty="0">
                        <a:solidFill>
                          <a:sysClr val="windowText" lastClr="000000"/>
                        </a:solidFill>
                      </a:endParaRPr>
                    </a:p>
                  </a:txBody>
                  <a:tcPr marL="167640" marR="167640" marT="83820" marB="83820"/>
                </a:tc>
                <a:extLst>
                  <a:ext uri="{0D108BD9-81ED-4DB2-BD59-A6C34878D82A}">
                    <a16:rowId xmlns:a16="http://schemas.microsoft.com/office/drawing/2014/main" val="159081061"/>
                  </a:ext>
                </a:extLst>
              </a:tr>
            </a:tbl>
          </a:graphicData>
        </a:graphic>
      </p:graphicFrame>
    </p:spTree>
    <p:extLst>
      <p:ext uri="{BB962C8B-B14F-4D97-AF65-F5344CB8AC3E}">
        <p14:creationId xmlns:p14="http://schemas.microsoft.com/office/powerpoint/2010/main" val="31851683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C7694B-5E10-3590-C9FB-A0D4DD806188}"/>
              </a:ext>
            </a:extLst>
          </p:cNvPr>
          <p:cNvSpPr>
            <a:spLocks noGrp="1"/>
          </p:cNvSpPr>
          <p:nvPr>
            <p:ph type="title"/>
          </p:nvPr>
        </p:nvSpPr>
        <p:spPr>
          <a:xfrm>
            <a:off x="1289302" y="742139"/>
            <a:ext cx="9849751" cy="1349671"/>
          </a:xfrm>
        </p:spPr>
        <p:txBody>
          <a:bodyPr anchor="b">
            <a:normAutofit/>
          </a:bodyPr>
          <a:lstStyle/>
          <a:p>
            <a:r>
              <a:rPr lang="it-IT" sz="3400" dirty="0"/>
              <a:t>Quali sono i criteri e le procedure per l’identificazione di DSA in bambini bilingui in età scolare?</a:t>
            </a:r>
          </a:p>
        </p:txBody>
      </p:sp>
      <p:sp>
        <p:nvSpPr>
          <p:cNvPr id="3" name="Segnaposto contenuto 2">
            <a:extLst>
              <a:ext uri="{FF2B5EF4-FFF2-40B4-BE49-F238E27FC236}">
                <a16:creationId xmlns:a16="http://schemas.microsoft.com/office/drawing/2014/main" id="{F4A2BFFE-C66F-F630-AE2A-57FF9D031BF6}"/>
              </a:ext>
            </a:extLst>
          </p:cNvPr>
          <p:cNvSpPr>
            <a:spLocks noGrp="1"/>
          </p:cNvSpPr>
          <p:nvPr>
            <p:ph idx="1"/>
          </p:nvPr>
        </p:nvSpPr>
        <p:spPr>
          <a:xfrm>
            <a:off x="1289302" y="2668820"/>
            <a:ext cx="9849751" cy="3032168"/>
          </a:xfrm>
        </p:spPr>
        <p:txBody>
          <a:bodyPr anchor="ctr">
            <a:noAutofit/>
          </a:bodyPr>
          <a:lstStyle/>
          <a:p>
            <a:r>
              <a:rPr lang="it-IT" sz="2200" dirty="0"/>
              <a:t>Raccomandazione 7.2</a:t>
            </a:r>
          </a:p>
          <a:p>
            <a:r>
              <a:rPr lang="it-IT" sz="2200" dirty="0"/>
              <a:t> Nella scuola primaria, per i bambini bilingui per i quali non si dispone di una chiara storia linguistica o esposti tardivamente alla L2 (italiano), ma con almeno 2 anni di regolare frequenza scolastica (in italiano), in presenza di prestazioni deficitarie alle prove di apprendimento si raccomanda: a) di condurre una seconda osservazione a distanza di almeno 6 mesi, a seguito di interventi didattici o specialistici volti al potenziamento delle competenze; b) di diagnosticare un eventuale disturbo di apprendimento solo se non si osservano miglioramenti significativi (ovvero attesi sulla base delle traiettorie di sviluppo tipiche), o se si osserva la persistenza di una significativa compromissione delle competenze (giudizio clinico e quantitativo). </a:t>
            </a:r>
          </a:p>
          <a:p>
            <a:r>
              <a:rPr lang="it-IT" sz="2200" dirty="0"/>
              <a:t>Buona pratica clinica</a:t>
            </a:r>
          </a:p>
        </p:txBody>
      </p:sp>
    </p:spTree>
    <p:extLst>
      <p:ext uri="{BB962C8B-B14F-4D97-AF65-F5344CB8AC3E}">
        <p14:creationId xmlns:p14="http://schemas.microsoft.com/office/powerpoint/2010/main" val="20239139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AF33A4E-C106-772F-4CF5-34F9A31C361C}"/>
              </a:ext>
            </a:extLst>
          </p:cNvPr>
          <p:cNvSpPr>
            <a:spLocks noGrp="1"/>
          </p:cNvSpPr>
          <p:nvPr>
            <p:ph type="title"/>
          </p:nvPr>
        </p:nvSpPr>
        <p:spPr>
          <a:xfrm>
            <a:off x="1282962" y="937227"/>
            <a:ext cx="9849751" cy="1349671"/>
          </a:xfrm>
        </p:spPr>
        <p:txBody>
          <a:bodyPr anchor="b">
            <a:normAutofit/>
          </a:bodyPr>
          <a:lstStyle/>
          <a:p>
            <a:r>
              <a:rPr lang="it-IT" sz="3400" dirty="0"/>
              <a:t>Quali sono i criteri e le procedure per l’identificazione di DSA in bambini bilingui in età scolare?</a:t>
            </a:r>
          </a:p>
        </p:txBody>
      </p:sp>
      <p:sp>
        <p:nvSpPr>
          <p:cNvPr id="3" name="Segnaposto contenuto 2">
            <a:extLst>
              <a:ext uri="{FF2B5EF4-FFF2-40B4-BE49-F238E27FC236}">
                <a16:creationId xmlns:a16="http://schemas.microsoft.com/office/drawing/2014/main" id="{73C8027A-EA49-B606-2AE2-0BBD959774DB}"/>
              </a:ext>
            </a:extLst>
          </p:cNvPr>
          <p:cNvSpPr>
            <a:spLocks noGrp="1"/>
          </p:cNvSpPr>
          <p:nvPr>
            <p:ph idx="1"/>
          </p:nvPr>
        </p:nvSpPr>
        <p:spPr>
          <a:xfrm>
            <a:off x="1282962" y="2748358"/>
            <a:ext cx="9849751" cy="3032168"/>
          </a:xfrm>
        </p:spPr>
        <p:txBody>
          <a:bodyPr anchor="ctr">
            <a:normAutofit/>
          </a:bodyPr>
          <a:lstStyle/>
          <a:p>
            <a:r>
              <a:rPr lang="it-IT" sz="2400" dirty="0"/>
              <a:t>Raccomandazione 7.3 </a:t>
            </a:r>
          </a:p>
          <a:p>
            <a:r>
              <a:rPr lang="it-IT" sz="2400" dirty="0"/>
              <a:t>Per l’identificazione di Disturbi Specifici di Apprendimento (Dislessia, Disortografia) in una popolazione bilingue si raccomanda di fare riferimento a prove standardizzate con valori normativi ottenuti su popolazioni bilingui. </a:t>
            </a:r>
          </a:p>
          <a:p>
            <a:r>
              <a:rPr lang="it-IT" sz="2400" dirty="0"/>
              <a:t>Forza della raccomandazione: forte </a:t>
            </a:r>
          </a:p>
          <a:p>
            <a:r>
              <a:rPr lang="it-IT" sz="2400" dirty="0"/>
              <a:t>Certezza delle prove: molto bassa</a:t>
            </a:r>
          </a:p>
        </p:txBody>
      </p:sp>
    </p:spTree>
    <p:extLst>
      <p:ext uri="{BB962C8B-B14F-4D97-AF65-F5344CB8AC3E}">
        <p14:creationId xmlns:p14="http://schemas.microsoft.com/office/powerpoint/2010/main" val="20328022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43ED8F0-C1FE-68B2-6D31-944E1A157520}"/>
              </a:ext>
            </a:extLst>
          </p:cNvPr>
          <p:cNvSpPr>
            <a:spLocks noGrp="1"/>
          </p:cNvSpPr>
          <p:nvPr>
            <p:ph type="title"/>
          </p:nvPr>
        </p:nvSpPr>
        <p:spPr>
          <a:xfrm>
            <a:off x="1347313" y="449725"/>
            <a:ext cx="9849751" cy="1349671"/>
          </a:xfrm>
        </p:spPr>
        <p:txBody>
          <a:bodyPr anchor="b">
            <a:normAutofit/>
          </a:bodyPr>
          <a:lstStyle/>
          <a:p>
            <a:r>
              <a:rPr lang="it-IT" sz="3400" dirty="0"/>
              <a:t>Quali sono i criteri e le procedure per l’identificazione di DSA in bambini bilingui in età scolare?</a:t>
            </a:r>
          </a:p>
        </p:txBody>
      </p:sp>
      <p:sp>
        <p:nvSpPr>
          <p:cNvPr id="3" name="Segnaposto contenuto 2">
            <a:extLst>
              <a:ext uri="{FF2B5EF4-FFF2-40B4-BE49-F238E27FC236}">
                <a16:creationId xmlns:a16="http://schemas.microsoft.com/office/drawing/2014/main" id="{C9901B2D-DE62-3CCA-BFFD-273E9EB4926F}"/>
              </a:ext>
            </a:extLst>
          </p:cNvPr>
          <p:cNvSpPr>
            <a:spLocks noGrp="1"/>
          </p:cNvSpPr>
          <p:nvPr>
            <p:ph idx="1"/>
          </p:nvPr>
        </p:nvSpPr>
        <p:spPr>
          <a:xfrm>
            <a:off x="1210516" y="2545710"/>
            <a:ext cx="9849751" cy="3032168"/>
          </a:xfrm>
        </p:spPr>
        <p:txBody>
          <a:bodyPr anchor="ctr">
            <a:noAutofit/>
          </a:bodyPr>
          <a:lstStyle/>
          <a:p>
            <a:r>
              <a:rPr lang="it-IT" sz="2400" dirty="0"/>
              <a:t>Raccomandazione 7.4 </a:t>
            </a:r>
          </a:p>
          <a:p>
            <a:r>
              <a:rPr lang="it-IT" sz="2400" dirty="0"/>
              <a:t>In bambini bilingui con almeno 2 anni di regolare frequenza scolastica nella scuola dell’obbligo in L2 (Italiano), qualora si utilizzino test standardizzati su monolingui, si suggerisce di utilizzare le prove di lettura di parole e non parole e non la prova di lettura di brano, ai fini dell’identificazione di un Disturbo Specifico di Lettura. Pertanto, si può fare diagnosi di disturbo di lettura se si rilevano almeno due parametri deficitari (velocità e/o correttezza) nelle prove di parole o di non parole, tenendo comunque conto di quanto indicato alla raccomandazione 7.2. </a:t>
            </a:r>
          </a:p>
          <a:p>
            <a:r>
              <a:rPr lang="it-IT" sz="2400" dirty="0"/>
              <a:t>Forza della raccomandazione: condizionata </a:t>
            </a:r>
          </a:p>
          <a:p>
            <a:r>
              <a:rPr lang="it-IT" sz="2400" dirty="0"/>
              <a:t>Certezza delle prove: bassa</a:t>
            </a:r>
          </a:p>
        </p:txBody>
      </p:sp>
    </p:spTree>
    <p:extLst>
      <p:ext uri="{BB962C8B-B14F-4D97-AF65-F5344CB8AC3E}">
        <p14:creationId xmlns:p14="http://schemas.microsoft.com/office/powerpoint/2010/main" val="27299037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5D37DD6-D69A-FE7E-ED0B-6689071BD50A}"/>
              </a:ext>
            </a:extLst>
          </p:cNvPr>
          <p:cNvSpPr>
            <a:spLocks noGrp="1"/>
          </p:cNvSpPr>
          <p:nvPr>
            <p:ph type="title"/>
          </p:nvPr>
        </p:nvSpPr>
        <p:spPr>
          <a:xfrm>
            <a:off x="1289303" y="416947"/>
            <a:ext cx="9849751" cy="1349671"/>
          </a:xfrm>
        </p:spPr>
        <p:txBody>
          <a:bodyPr anchor="b">
            <a:normAutofit/>
          </a:bodyPr>
          <a:lstStyle/>
          <a:p>
            <a:r>
              <a:rPr lang="it-IT" sz="3400" dirty="0"/>
              <a:t>Quali sono i criteri e le procedure per l’identificazione di DSA in bambini bilingui in età scolare?</a:t>
            </a:r>
          </a:p>
        </p:txBody>
      </p:sp>
      <p:sp>
        <p:nvSpPr>
          <p:cNvPr id="3" name="Segnaposto contenuto 2">
            <a:extLst>
              <a:ext uri="{FF2B5EF4-FFF2-40B4-BE49-F238E27FC236}">
                <a16:creationId xmlns:a16="http://schemas.microsoft.com/office/drawing/2014/main" id="{D9071C67-F3BF-BFEE-5359-963E21182E07}"/>
              </a:ext>
            </a:extLst>
          </p:cNvPr>
          <p:cNvSpPr>
            <a:spLocks noGrp="1"/>
          </p:cNvSpPr>
          <p:nvPr>
            <p:ph idx="1"/>
          </p:nvPr>
        </p:nvSpPr>
        <p:spPr>
          <a:xfrm>
            <a:off x="1289302" y="2352497"/>
            <a:ext cx="9849751" cy="3032168"/>
          </a:xfrm>
        </p:spPr>
        <p:txBody>
          <a:bodyPr anchor="ctr">
            <a:noAutofit/>
          </a:bodyPr>
          <a:lstStyle/>
          <a:p>
            <a:r>
              <a:rPr lang="it-IT" sz="2400" dirty="0"/>
              <a:t>Raccomandazione 7.5 </a:t>
            </a:r>
          </a:p>
          <a:p>
            <a:r>
              <a:rPr lang="it-IT" sz="2400" dirty="0"/>
              <a:t>In bambini bilingui con almeno 2 anni di regolare frequenza scolastica nella scuola dell’obbligo in L2 (Italiano), qualora si utilizzino test standardizzati su monolingui, si suggerisce durante la scuola primaria di non considerare una prestazione deficitaria nella scrittura di parole e non parole e di brano come indicatore attendibile di un Disturbo Specifico della scrittura a carico dell’ortografia. </a:t>
            </a:r>
          </a:p>
          <a:p>
            <a:r>
              <a:rPr lang="it-IT" sz="2400" dirty="0"/>
              <a:t>Forza della raccomandazione: condizionata </a:t>
            </a:r>
          </a:p>
          <a:p>
            <a:r>
              <a:rPr lang="it-IT" sz="2400" dirty="0"/>
              <a:t>Certezza delle prove: bassa</a:t>
            </a:r>
          </a:p>
        </p:txBody>
      </p:sp>
    </p:spTree>
    <p:extLst>
      <p:ext uri="{BB962C8B-B14F-4D97-AF65-F5344CB8AC3E}">
        <p14:creationId xmlns:p14="http://schemas.microsoft.com/office/powerpoint/2010/main" val="22143981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88660917-5383-75AB-400B-8BC16B6FD05A}"/>
              </a:ext>
            </a:extLst>
          </p:cNvPr>
          <p:cNvSpPr>
            <a:spLocks noGrp="1"/>
          </p:cNvSpPr>
          <p:nvPr>
            <p:ph type="title"/>
          </p:nvPr>
        </p:nvSpPr>
        <p:spPr>
          <a:xfrm>
            <a:off x="1210515" y="310231"/>
            <a:ext cx="9849751" cy="1349671"/>
          </a:xfrm>
        </p:spPr>
        <p:txBody>
          <a:bodyPr anchor="b">
            <a:normAutofit/>
          </a:bodyPr>
          <a:lstStyle/>
          <a:p>
            <a:r>
              <a:rPr lang="it-IT" sz="3400" dirty="0"/>
              <a:t>Quali sono i criteri e le procedure per l’identificazione di DSA in bambini bilingui in età scolare?</a:t>
            </a:r>
          </a:p>
        </p:txBody>
      </p:sp>
      <p:sp>
        <p:nvSpPr>
          <p:cNvPr id="3" name="Segnaposto contenuto 2">
            <a:extLst>
              <a:ext uri="{FF2B5EF4-FFF2-40B4-BE49-F238E27FC236}">
                <a16:creationId xmlns:a16="http://schemas.microsoft.com/office/drawing/2014/main" id="{C30AD426-B300-63BF-3586-5CB47AE21A9E}"/>
              </a:ext>
            </a:extLst>
          </p:cNvPr>
          <p:cNvSpPr>
            <a:spLocks noGrp="1"/>
          </p:cNvSpPr>
          <p:nvPr>
            <p:ph idx="1"/>
          </p:nvPr>
        </p:nvSpPr>
        <p:spPr>
          <a:xfrm>
            <a:off x="1210515" y="2396886"/>
            <a:ext cx="9849751" cy="3032168"/>
          </a:xfrm>
        </p:spPr>
        <p:txBody>
          <a:bodyPr anchor="ctr">
            <a:noAutofit/>
          </a:bodyPr>
          <a:lstStyle/>
          <a:p>
            <a:r>
              <a:rPr lang="it-IT" sz="2400" dirty="0"/>
              <a:t>Raccomandazione 7.6 </a:t>
            </a:r>
          </a:p>
          <a:p>
            <a:r>
              <a:rPr lang="it-IT" sz="2400" dirty="0"/>
              <a:t>In bambini bilingui con almeno 2 anni di regolare frequenza scolastica nella scuola dell’obbligo in L2 (italiano), e con prestazioni deficitarie nelle prove di scrittura di test standardizzati su monolingui, si suggerisce: </a:t>
            </a:r>
          </a:p>
          <a:p>
            <a:r>
              <a:rPr lang="it-IT" sz="2400" dirty="0"/>
              <a:t>a) di attendere la fine della scuola primaria per la diagnosi di Disortografia; </a:t>
            </a:r>
          </a:p>
          <a:p>
            <a:r>
              <a:rPr lang="it-IT" sz="2400" dirty="0"/>
              <a:t>b) di procedere alla diagnosi di Disortografia nella scuola primaria solo in presenza di una compromissione severa della abilità (giudizio clinico) o se non si osservano miglioramenti a seguito di un intervento specifico in ambito sanitario e/o scolastico. </a:t>
            </a:r>
          </a:p>
          <a:p>
            <a:r>
              <a:rPr lang="it-IT" sz="2400" dirty="0"/>
              <a:t>Forza della raccomandazione: condizionata </a:t>
            </a:r>
          </a:p>
          <a:p>
            <a:r>
              <a:rPr lang="it-IT" sz="2400" dirty="0"/>
              <a:t>Certezza delle prove: bassa</a:t>
            </a:r>
          </a:p>
        </p:txBody>
      </p:sp>
    </p:spTree>
    <p:extLst>
      <p:ext uri="{BB962C8B-B14F-4D97-AF65-F5344CB8AC3E}">
        <p14:creationId xmlns:p14="http://schemas.microsoft.com/office/powerpoint/2010/main" val="40359953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E2A25FC-4EB7-6FB8-110F-329FA74C3150}"/>
              </a:ext>
            </a:extLst>
          </p:cNvPr>
          <p:cNvSpPr>
            <a:spLocks noGrp="1"/>
          </p:cNvSpPr>
          <p:nvPr>
            <p:ph type="title"/>
          </p:nvPr>
        </p:nvSpPr>
        <p:spPr>
          <a:xfrm>
            <a:off x="1289303" y="563245"/>
            <a:ext cx="9849751" cy="1349671"/>
          </a:xfrm>
        </p:spPr>
        <p:txBody>
          <a:bodyPr anchor="b">
            <a:normAutofit/>
          </a:bodyPr>
          <a:lstStyle/>
          <a:p>
            <a:r>
              <a:rPr lang="it-IT" sz="3400" dirty="0"/>
              <a:t>Quali sono i criteri e le procedure per l’identificazione di DSA in bambini bilingui in età scolare?</a:t>
            </a:r>
          </a:p>
        </p:txBody>
      </p:sp>
      <p:sp>
        <p:nvSpPr>
          <p:cNvPr id="3" name="Segnaposto contenuto 2">
            <a:extLst>
              <a:ext uri="{FF2B5EF4-FFF2-40B4-BE49-F238E27FC236}">
                <a16:creationId xmlns:a16="http://schemas.microsoft.com/office/drawing/2014/main" id="{508A482C-B100-F396-F5B7-69207552AE47}"/>
              </a:ext>
            </a:extLst>
          </p:cNvPr>
          <p:cNvSpPr>
            <a:spLocks noGrp="1"/>
          </p:cNvSpPr>
          <p:nvPr>
            <p:ph idx="1"/>
          </p:nvPr>
        </p:nvSpPr>
        <p:spPr>
          <a:xfrm>
            <a:off x="1289302" y="2137461"/>
            <a:ext cx="9849751" cy="3032168"/>
          </a:xfrm>
        </p:spPr>
        <p:txBody>
          <a:bodyPr anchor="ctr">
            <a:noAutofit/>
          </a:bodyPr>
          <a:lstStyle/>
          <a:p>
            <a:r>
              <a:rPr lang="it-IT" sz="2400" dirty="0"/>
              <a:t>Raccomandazione 7.7</a:t>
            </a:r>
          </a:p>
          <a:p>
            <a:r>
              <a:rPr lang="it-IT" sz="2400" dirty="0"/>
              <a:t> In bambini bilingui con almeno 2 anni di regolare frequenza scolastica nella scuola dell’obbligo in L2 (italiano), qualora si utilizzino test standardizzati su monolingui, si raccomanda di non considerare una prestazione deficitaria in una prova di comprensione del testo come indicatore di un disturbo della comprensione del testo. </a:t>
            </a:r>
          </a:p>
          <a:p>
            <a:r>
              <a:rPr lang="it-IT" sz="2400" dirty="0"/>
              <a:t>Forza della raccomandazione: forte </a:t>
            </a:r>
          </a:p>
          <a:p>
            <a:r>
              <a:rPr lang="it-IT" sz="2400" dirty="0"/>
              <a:t>Certezza delle prove: bassa</a:t>
            </a:r>
          </a:p>
        </p:txBody>
      </p:sp>
    </p:spTree>
    <p:extLst>
      <p:ext uri="{BB962C8B-B14F-4D97-AF65-F5344CB8AC3E}">
        <p14:creationId xmlns:p14="http://schemas.microsoft.com/office/powerpoint/2010/main" val="33498931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01CF805-02B6-F8E7-74F3-2D58787CFED4}"/>
              </a:ext>
            </a:extLst>
          </p:cNvPr>
          <p:cNvSpPr>
            <a:spLocks noGrp="1"/>
          </p:cNvSpPr>
          <p:nvPr>
            <p:ph type="title"/>
          </p:nvPr>
        </p:nvSpPr>
        <p:spPr>
          <a:xfrm>
            <a:off x="1289304" y="669909"/>
            <a:ext cx="9849751" cy="1349671"/>
          </a:xfrm>
        </p:spPr>
        <p:txBody>
          <a:bodyPr anchor="b">
            <a:normAutofit/>
          </a:bodyPr>
          <a:lstStyle/>
          <a:p>
            <a:r>
              <a:rPr lang="it-IT" sz="3400" dirty="0"/>
              <a:t>Quali sono i criteri e le procedure per l’identificazione di DSA in bambini bilingui in età scolare?</a:t>
            </a:r>
          </a:p>
        </p:txBody>
      </p:sp>
      <p:sp>
        <p:nvSpPr>
          <p:cNvPr id="3" name="Segnaposto contenuto 2">
            <a:extLst>
              <a:ext uri="{FF2B5EF4-FFF2-40B4-BE49-F238E27FC236}">
                <a16:creationId xmlns:a16="http://schemas.microsoft.com/office/drawing/2014/main" id="{FE6C54CA-3EA4-B26E-F96F-7B1D6C2C7ECA}"/>
              </a:ext>
            </a:extLst>
          </p:cNvPr>
          <p:cNvSpPr>
            <a:spLocks noGrp="1"/>
          </p:cNvSpPr>
          <p:nvPr>
            <p:ph idx="1"/>
          </p:nvPr>
        </p:nvSpPr>
        <p:spPr>
          <a:xfrm>
            <a:off x="1347313" y="2272590"/>
            <a:ext cx="9849751" cy="3032168"/>
          </a:xfrm>
        </p:spPr>
        <p:txBody>
          <a:bodyPr anchor="ctr">
            <a:normAutofit/>
          </a:bodyPr>
          <a:lstStyle/>
          <a:p>
            <a:pPr marL="0" indent="0">
              <a:buNone/>
            </a:pPr>
            <a:r>
              <a:rPr lang="it-IT" sz="2000" dirty="0"/>
              <a:t>Raccomandazione 7.8 </a:t>
            </a:r>
          </a:p>
          <a:p>
            <a:pPr marL="0" indent="0">
              <a:buNone/>
            </a:pPr>
            <a:r>
              <a:rPr lang="it-IT" sz="2000" dirty="0"/>
              <a:t>In bambini bilingui con almeno 2 anni di regolare frequenza scolastica nella scuola dell’obbligo in L2 (italiano), a fronte di cadute nelle competenze strumentali, si suggerisce di considerare, all’interno del profilo funzionale, una prestazione deficitaria in compiti di memoria fonologica (es. ripetizione di non parole) e/o funzioni esecutive come un elemento che rafforza la probabilità diagnostica. Cadute in compiti di vocabolario non devono considerarsi misure che rafforzano la probabilità diagnostica. </a:t>
            </a:r>
          </a:p>
          <a:p>
            <a:pPr marL="0" indent="0">
              <a:buNone/>
            </a:pPr>
            <a:r>
              <a:rPr lang="it-IT" sz="2000" dirty="0"/>
              <a:t>Forza della raccomandazione: condizionata </a:t>
            </a:r>
          </a:p>
          <a:p>
            <a:pPr marL="0" indent="0">
              <a:buNone/>
            </a:pPr>
            <a:r>
              <a:rPr lang="it-IT" sz="2000" dirty="0"/>
              <a:t>Certezza delle prove: bassa</a:t>
            </a:r>
          </a:p>
        </p:txBody>
      </p:sp>
    </p:spTree>
    <p:extLst>
      <p:ext uri="{BB962C8B-B14F-4D97-AF65-F5344CB8AC3E}">
        <p14:creationId xmlns:p14="http://schemas.microsoft.com/office/powerpoint/2010/main" val="9919434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924CDC06-2B47-B6B1-F36E-A76DD5A1B93F}"/>
              </a:ext>
            </a:extLst>
          </p:cNvPr>
          <p:cNvSpPr>
            <a:spLocks noGrp="1"/>
          </p:cNvSpPr>
          <p:nvPr>
            <p:ph type="title"/>
          </p:nvPr>
        </p:nvSpPr>
        <p:spPr>
          <a:xfrm>
            <a:off x="1289303" y="563245"/>
            <a:ext cx="9849751" cy="1349671"/>
          </a:xfrm>
        </p:spPr>
        <p:txBody>
          <a:bodyPr anchor="b">
            <a:normAutofit/>
          </a:bodyPr>
          <a:lstStyle/>
          <a:p>
            <a:r>
              <a:rPr lang="it-IT" sz="3400" dirty="0"/>
              <a:t>Quali sono i criteri e le procedure per l’identificazione di DSA in bambini bilingui in età scolare?</a:t>
            </a:r>
          </a:p>
        </p:txBody>
      </p:sp>
      <p:sp>
        <p:nvSpPr>
          <p:cNvPr id="3" name="Segnaposto contenuto 2">
            <a:extLst>
              <a:ext uri="{FF2B5EF4-FFF2-40B4-BE49-F238E27FC236}">
                <a16:creationId xmlns:a16="http://schemas.microsoft.com/office/drawing/2014/main" id="{4A93C18C-1E64-D79A-8E32-64D10DAC0806}"/>
              </a:ext>
            </a:extLst>
          </p:cNvPr>
          <p:cNvSpPr>
            <a:spLocks noGrp="1"/>
          </p:cNvSpPr>
          <p:nvPr>
            <p:ph idx="1"/>
          </p:nvPr>
        </p:nvSpPr>
        <p:spPr>
          <a:xfrm>
            <a:off x="1289302" y="2072516"/>
            <a:ext cx="9849751" cy="3032168"/>
          </a:xfrm>
        </p:spPr>
        <p:txBody>
          <a:bodyPr anchor="ctr">
            <a:normAutofit/>
          </a:bodyPr>
          <a:lstStyle/>
          <a:p>
            <a:r>
              <a:rPr lang="it-IT" sz="2400" dirty="0"/>
              <a:t>Raccomandazione 7.9</a:t>
            </a:r>
          </a:p>
          <a:p>
            <a:r>
              <a:rPr lang="it-IT" sz="2400" dirty="0"/>
              <a:t>Per quanto riguarda la diagnosi di disturbi del calcolo, si raccomanda di fare prevalentemente riferimento a prove che non richiedono una mediazione del canale verbale nella formulazione di domande e risposte. </a:t>
            </a:r>
          </a:p>
          <a:p>
            <a:r>
              <a:rPr lang="it-IT" sz="2400" dirty="0"/>
              <a:t>Buona pratica clinica</a:t>
            </a:r>
          </a:p>
        </p:txBody>
      </p:sp>
    </p:spTree>
    <p:extLst>
      <p:ext uri="{BB962C8B-B14F-4D97-AF65-F5344CB8AC3E}">
        <p14:creationId xmlns:p14="http://schemas.microsoft.com/office/powerpoint/2010/main" val="40585080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FDB0940-E42F-563E-3C85-7F4954361D8E}"/>
              </a:ext>
            </a:extLst>
          </p:cNvPr>
          <p:cNvSpPr>
            <a:spLocks noGrp="1"/>
          </p:cNvSpPr>
          <p:nvPr>
            <p:ph type="title"/>
          </p:nvPr>
        </p:nvSpPr>
        <p:spPr>
          <a:xfrm>
            <a:off x="808638" y="386930"/>
            <a:ext cx="9236700" cy="1188950"/>
          </a:xfrm>
        </p:spPr>
        <p:txBody>
          <a:bodyPr anchor="b">
            <a:normAutofit/>
          </a:bodyPr>
          <a:lstStyle/>
          <a:p>
            <a:r>
              <a:rPr lang="it-IT" sz="2600"/>
              <a:t>Quali strumenti utilizzare per la diagnosi dei DSA nell'adulto?</a:t>
            </a:r>
            <a:br>
              <a:rPr lang="it-IT" sz="2600"/>
            </a:br>
            <a:r>
              <a:rPr lang="it-IT" sz="2600"/>
              <a:t>A. Prove e indici psicometrici da utilizzare per la valutazione dell'abilità di lettura</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0D7FDBB8-0A37-D8EE-8B45-F7F2B6121DF9}"/>
              </a:ext>
            </a:extLst>
          </p:cNvPr>
          <p:cNvSpPr>
            <a:spLocks noGrp="1"/>
          </p:cNvSpPr>
          <p:nvPr>
            <p:ph idx="1"/>
          </p:nvPr>
        </p:nvSpPr>
        <p:spPr>
          <a:xfrm>
            <a:off x="793660" y="2599509"/>
            <a:ext cx="10143668" cy="3435531"/>
          </a:xfrm>
        </p:spPr>
        <p:txBody>
          <a:bodyPr anchor="ctr">
            <a:normAutofit/>
          </a:bodyPr>
          <a:lstStyle/>
          <a:p>
            <a:r>
              <a:rPr lang="it-IT" sz="2400"/>
              <a:t>Raccomandazione 8.1</a:t>
            </a:r>
          </a:p>
          <a:p>
            <a:r>
              <a:rPr lang="it-IT" sz="2400"/>
              <a:t> Si raccomanda la somministrazione di prove standardizzate per l’età adulta di lettura ad alta voce di brano, parole e non-parole. Sono da misurare sia la rapidità sia l'accuratezza. </a:t>
            </a:r>
          </a:p>
          <a:p>
            <a:r>
              <a:rPr lang="it-IT" sz="2400"/>
              <a:t>Forza della raccomandazione: forte </a:t>
            </a:r>
          </a:p>
          <a:p>
            <a:r>
              <a:rPr lang="it-IT" sz="2400"/>
              <a:t>Qualità degli studi: media</a:t>
            </a:r>
          </a:p>
        </p:txBody>
      </p:sp>
    </p:spTree>
    <p:extLst>
      <p:ext uri="{BB962C8B-B14F-4D97-AF65-F5344CB8AC3E}">
        <p14:creationId xmlns:p14="http://schemas.microsoft.com/office/powerpoint/2010/main" val="27167095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E29E0A3-9161-4156-F0A2-B39221DA11A9}"/>
              </a:ext>
            </a:extLst>
          </p:cNvPr>
          <p:cNvSpPr>
            <a:spLocks noGrp="1"/>
          </p:cNvSpPr>
          <p:nvPr>
            <p:ph type="title"/>
          </p:nvPr>
        </p:nvSpPr>
        <p:spPr>
          <a:xfrm>
            <a:off x="808638" y="386930"/>
            <a:ext cx="9236700" cy="1188950"/>
          </a:xfrm>
        </p:spPr>
        <p:txBody>
          <a:bodyPr anchor="b">
            <a:normAutofit/>
          </a:bodyPr>
          <a:lstStyle/>
          <a:p>
            <a:r>
              <a:rPr kumimoji="0" lang="it-IT" sz="2600" b="0" i="0" u="none" strike="noStrike" kern="1200" cap="none" spc="0" normalizeH="0" baseline="0" noProof="0">
                <a:ln>
                  <a:noFill/>
                </a:ln>
                <a:effectLst/>
                <a:uLnTx/>
                <a:uFillTx/>
                <a:latin typeface="Calibri Light" panose="020F0302020204030204"/>
                <a:ea typeface="+mj-ea"/>
                <a:cs typeface="+mj-cs"/>
              </a:rPr>
              <a:t>Quali strumenti utilizzare per la diagnosi dei DSA nell'adulto?</a:t>
            </a:r>
            <a:br>
              <a:rPr kumimoji="0" lang="it-IT" sz="2600" b="0" i="0" u="none" strike="noStrike" kern="1200" cap="none" spc="0" normalizeH="0" baseline="0" noProof="0">
                <a:ln>
                  <a:noFill/>
                </a:ln>
                <a:effectLst/>
                <a:uLnTx/>
                <a:uFillTx/>
                <a:latin typeface="Calibri Light" panose="020F0302020204030204"/>
                <a:ea typeface="+mj-ea"/>
                <a:cs typeface="+mj-cs"/>
              </a:rPr>
            </a:br>
            <a:r>
              <a:rPr kumimoji="0" lang="it-IT" sz="2600" b="0" i="0" u="none" strike="noStrike" kern="1200" cap="none" spc="0" normalizeH="0" baseline="0" noProof="0">
                <a:ln>
                  <a:noFill/>
                </a:ln>
                <a:effectLst/>
                <a:uLnTx/>
                <a:uFillTx/>
                <a:latin typeface="Calibri Light" panose="020F0302020204030204"/>
                <a:ea typeface="+mj-ea"/>
                <a:cs typeface="+mj-cs"/>
              </a:rPr>
              <a:t>A. Prove e indici psicometrici da utilizzare per la valutazione dell'abilità di lettura</a:t>
            </a:r>
            <a:endParaRPr lang="it-IT" sz="26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48B11356-DE10-D52B-64BB-FFA0534F7C41}"/>
              </a:ext>
            </a:extLst>
          </p:cNvPr>
          <p:cNvSpPr>
            <a:spLocks noGrp="1"/>
          </p:cNvSpPr>
          <p:nvPr>
            <p:ph idx="1"/>
          </p:nvPr>
        </p:nvSpPr>
        <p:spPr>
          <a:xfrm>
            <a:off x="793660" y="2599509"/>
            <a:ext cx="10143668" cy="3435531"/>
          </a:xfrm>
        </p:spPr>
        <p:txBody>
          <a:bodyPr anchor="ctr">
            <a:normAutofit/>
          </a:bodyPr>
          <a:lstStyle/>
          <a:p>
            <a:r>
              <a:rPr lang="it-IT" sz="2400"/>
              <a:t>Raccomandazione 8.2 </a:t>
            </a:r>
          </a:p>
          <a:p>
            <a:r>
              <a:rPr lang="it-IT" sz="2400"/>
              <a:t>Si raccomanda la valutazione della capacità di comprensione del testo scritto considerando l’accuratezza, con prove adeguate all’età ed alla scolarità e di dimostrata validità clinica. </a:t>
            </a:r>
          </a:p>
          <a:p>
            <a:r>
              <a:rPr lang="it-IT" sz="2400"/>
              <a:t>Forza della raccomandazione: forte </a:t>
            </a:r>
          </a:p>
          <a:p>
            <a:r>
              <a:rPr lang="it-IT" sz="2400"/>
              <a:t>Qualità degli studi: media</a:t>
            </a:r>
          </a:p>
        </p:txBody>
      </p:sp>
    </p:spTree>
    <p:extLst>
      <p:ext uri="{BB962C8B-B14F-4D97-AF65-F5344CB8AC3E}">
        <p14:creationId xmlns:p14="http://schemas.microsoft.com/office/powerpoint/2010/main" val="234953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2" name="Rectangle 2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CF3F8AC-308F-DD69-BCE9-BA5B4B7ADAFB}"/>
              </a:ext>
            </a:extLst>
          </p:cNvPr>
          <p:cNvSpPr>
            <a:spLocks noGrp="1"/>
          </p:cNvSpPr>
          <p:nvPr>
            <p:ph type="title"/>
          </p:nvPr>
        </p:nvSpPr>
        <p:spPr>
          <a:xfrm>
            <a:off x="1043631" y="809898"/>
            <a:ext cx="9942716" cy="1554480"/>
          </a:xfrm>
        </p:spPr>
        <p:txBody>
          <a:bodyPr anchor="ctr">
            <a:normAutofit/>
          </a:bodyPr>
          <a:lstStyle/>
          <a:p>
            <a:r>
              <a:rPr lang="it-IT" sz="3400" dirty="0"/>
              <a:t>VALUTAZIONE DELLA QUALITA’ DELLE PROVE</a:t>
            </a:r>
          </a:p>
        </p:txBody>
      </p:sp>
      <p:sp>
        <p:nvSpPr>
          <p:cNvPr id="3" name="Segnaposto contenuto 2">
            <a:extLst>
              <a:ext uri="{FF2B5EF4-FFF2-40B4-BE49-F238E27FC236}">
                <a16:creationId xmlns:a16="http://schemas.microsoft.com/office/drawing/2014/main" id="{11861614-C4BD-2B2C-C8D9-5C3A4EA213C5}"/>
              </a:ext>
            </a:extLst>
          </p:cNvPr>
          <p:cNvSpPr>
            <a:spLocks noGrp="1"/>
          </p:cNvSpPr>
          <p:nvPr>
            <p:ph idx="1"/>
          </p:nvPr>
        </p:nvSpPr>
        <p:spPr>
          <a:xfrm>
            <a:off x="535670" y="2704014"/>
            <a:ext cx="11011896" cy="3909363"/>
          </a:xfrm>
        </p:spPr>
        <p:txBody>
          <a:bodyPr anchor="ctr">
            <a:normAutofit/>
          </a:bodyPr>
          <a:lstStyle/>
          <a:p>
            <a:pPr marL="0" indent="0" algn="l">
              <a:buNone/>
            </a:pPr>
            <a:r>
              <a:rPr lang="it-IT" sz="1800" b="0" i="0" dirty="0">
                <a:solidFill>
                  <a:srgbClr val="3B3D42"/>
                </a:solidFill>
                <a:effectLst/>
              </a:rPr>
              <a:t>• ⨁⨁⨁⨁ </a:t>
            </a:r>
            <a:r>
              <a:rPr lang="it-IT" sz="1800" b="1" i="0" dirty="0">
                <a:solidFill>
                  <a:srgbClr val="3B3D42"/>
                </a:solidFill>
                <a:effectLst/>
              </a:rPr>
              <a:t>alta</a:t>
            </a:r>
            <a:r>
              <a:rPr lang="it-IT" sz="1800" b="0" i="0" dirty="0">
                <a:solidFill>
                  <a:srgbClr val="3B3D42"/>
                </a:solidFill>
                <a:effectLst/>
              </a:rPr>
              <a:t>: elevata fiducia che l'effetto reale sia vicino a quello stimato. Ulteriori ricerche difficilmente possono cambiare i risultati di tale stima;</a:t>
            </a:r>
          </a:p>
          <a:p>
            <a:pPr marL="0" indent="0" algn="l">
              <a:buNone/>
            </a:pPr>
            <a:r>
              <a:rPr lang="it-IT" sz="1800" b="0" i="0" dirty="0">
                <a:solidFill>
                  <a:srgbClr val="3B3D42"/>
                </a:solidFill>
                <a:effectLst/>
              </a:rPr>
              <a:t>• ⨁⨁⨁◯</a:t>
            </a:r>
            <a:r>
              <a:rPr lang="it-IT" sz="1800" b="1" i="0" dirty="0">
                <a:solidFill>
                  <a:srgbClr val="3B3D42"/>
                </a:solidFill>
                <a:effectLst/>
              </a:rPr>
              <a:t>moderata</a:t>
            </a:r>
            <a:r>
              <a:rPr lang="it-IT" sz="1800" b="0" i="0" dirty="0">
                <a:solidFill>
                  <a:srgbClr val="3B3D42"/>
                </a:solidFill>
                <a:effectLst/>
              </a:rPr>
              <a:t>: moderata fiducia stima dell'effetto, l’effetto reale è probabilmente vicino a tale stima, ma c'è la possibilità che sia sostanzialmente diverso. Ulteriori ricerche potrebbero modificare i risultati di tale stima;</a:t>
            </a:r>
          </a:p>
          <a:p>
            <a:pPr marL="0" indent="0" algn="l">
              <a:buNone/>
            </a:pPr>
            <a:r>
              <a:rPr lang="it-IT" sz="1800" b="0" i="0" dirty="0">
                <a:solidFill>
                  <a:srgbClr val="3B3D42"/>
                </a:solidFill>
                <a:effectLst/>
              </a:rPr>
              <a:t>• ⨁⨁◯◯ </a:t>
            </a:r>
            <a:r>
              <a:rPr lang="it-IT" sz="1800" b="1" i="0" dirty="0">
                <a:solidFill>
                  <a:srgbClr val="3B3D42"/>
                </a:solidFill>
                <a:effectLst/>
              </a:rPr>
              <a:t>bassa</a:t>
            </a:r>
            <a:r>
              <a:rPr lang="it-IT" sz="1800" b="0" i="0" dirty="0">
                <a:solidFill>
                  <a:srgbClr val="3B3D42"/>
                </a:solidFill>
                <a:effectLst/>
              </a:rPr>
              <a:t>: la fiducia nella stima degli effetti è limitata: l'effetto reale può essere sostanzialmente diverso dalla stima dell'effetto. Ulteriori ricerche sono necessarie e potrebbero modificare sostanzialmente i risultati sulla stima dell’effetto;</a:t>
            </a:r>
          </a:p>
          <a:p>
            <a:pPr marL="0" indent="0" algn="l">
              <a:buNone/>
            </a:pPr>
            <a:r>
              <a:rPr lang="it-IT" sz="1800" b="0" i="0" dirty="0">
                <a:solidFill>
                  <a:srgbClr val="3B3D42"/>
                </a:solidFill>
                <a:effectLst/>
              </a:rPr>
              <a:t>• ⨁◯◯◯ </a:t>
            </a:r>
            <a:r>
              <a:rPr lang="it-IT" sz="1800" b="1" i="0" dirty="0">
                <a:solidFill>
                  <a:srgbClr val="3B3D42"/>
                </a:solidFill>
                <a:effectLst/>
              </a:rPr>
              <a:t>molto bassa</a:t>
            </a:r>
            <a:r>
              <a:rPr lang="it-IT" sz="1800" b="0" i="0" dirty="0">
                <a:solidFill>
                  <a:srgbClr val="3B3D42"/>
                </a:solidFill>
                <a:effectLst/>
              </a:rPr>
              <a:t>: poca fiducia nella stima degli effetti; è probabile che l'effetto reale sia sostanzialmente diverso dalla stima dell'effetto</a:t>
            </a:r>
            <a:endParaRPr lang="it-IT" sz="2400" dirty="0"/>
          </a:p>
        </p:txBody>
      </p:sp>
      <p:cxnSp>
        <p:nvCxnSpPr>
          <p:cNvPr id="28" name="Straight Connector 2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02809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9778F5B8-7621-E469-D736-5CD5B8B80F17}"/>
              </a:ext>
            </a:extLst>
          </p:cNvPr>
          <p:cNvSpPr>
            <a:spLocks noGrp="1"/>
          </p:cNvSpPr>
          <p:nvPr>
            <p:ph type="title"/>
          </p:nvPr>
        </p:nvSpPr>
        <p:spPr>
          <a:xfrm>
            <a:off x="808638" y="386930"/>
            <a:ext cx="9236700" cy="1188950"/>
          </a:xfrm>
        </p:spPr>
        <p:txBody>
          <a:bodyPr anchor="b">
            <a:normAutofit/>
          </a:bodyPr>
          <a:lstStyle/>
          <a:p>
            <a:r>
              <a:rPr kumimoji="0" lang="it-IT" sz="2600" b="0" i="0" u="none" strike="noStrike" kern="1200" cap="none" spc="0" normalizeH="0" baseline="0" noProof="0">
                <a:ln>
                  <a:noFill/>
                </a:ln>
                <a:effectLst/>
                <a:uLnTx/>
                <a:uFillTx/>
                <a:latin typeface="Calibri Light" panose="020F0302020204030204"/>
                <a:ea typeface="+mj-ea"/>
                <a:cs typeface="+mj-cs"/>
              </a:rPr>
              <a:t>Quali strumenti utilizzare per la diagnosi dei DSA nell'adulto?</a:t>
            </a:r>
            <a:br>
              <a:rPr kumimoji="0" lang="it-IT" sz="2600" b="0" i="0" u="none" strike="noStrike" kern="1200" cap="none" spc="0" normalizeH="0" baseline="0" noProof="0">
                <a:ln>
                  <a:noFill/>
                </a:ln>
                <a:effectLst/>
                <a:uLnTx/>
                <a:uFillTx/>
                <a:latin typeface="Calibri Light" panose="020F0302020204030204"/>
                <a:ea typeface="+mj-ea"/>
                <a:cs typeface="+mj-cs"/>
              </a:rPr>
            </a:br>
            <a:r>
              <a:rPr kumimoji="0" lang="it-IT" sz="2600" b="0" i="0" u="none" strike="noStrike" kern="1200" cap="none" spc="0" normalizeH="0" baseline="0" noProof="0">
                <a:ln>
                  <a:noFill/>
                </a:ln>
                <a:effectLst/>
                <a:uLnTx/>
                <a:uFillTx/>
                <a:latin typeface="Calibri Light" panose="020F0302020204030204"/>
                <a:ea typeface="+mj-ea"/>
                <a:cs typeface="+mj-cs"/>
              </a:rPr>
              <a:t>A. Prove e indici psicometrici da utilizzare per la valutazione dell'abilità di lettura</a:t>
            </a:r>
            <a:endParaRPr lang="it-IT" sz="26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CA953168-F286-F435-06E5-5650AD12D962}"/>
              </a:ext>
            </a:extLst>
          </p:cNvPr>
          <p:cNvSpPr>
            <a:spLocks noGrp="1"/>
          </p:cNvSpPr>
          <p:nvPr>
            <p:ph idx="1"/>
          </p:nvPr>
        </p:nvSpPr>
        <p:spPr>
          <a:xfrm>
            <a:off x="793660" y="2599509"/>
            <a:ext cx="10143668" cy="3435531"/>
          </a:xfrm>
        </p:spPr>
        <p:txBody>
          <a:bodyPr anchor="ctr">
            <a:normAutofit/>
          </a:bodyPr>
          <a:lstStyle/>
          <a:p>
            <a:r>
              <a:rPr lang="it-IT" sz="2400"/>
              <a:t>Raccomandazione 8.3</a:t>
            </a:r>
          </a:p>
          <a:p>
            <a:r>
              <a:rPr lang="it-IT" sz="2400"/>
              <a:t> Per qualificare la diagnosi ed il profilo, si suggerisce di somministrare prove che valutino le abilità di denominazione rapida automatizzata, memoria fonologica e di lavoro verbale, e velocità di elaborazione delle informazioni. </a:t>
            </a:r>
          </a:p>
          <a:p>
            <a:r>
              <a:rPr lang="it-IT" sz="2400"/>
              <a:t>Forza della raccomandazione: condizionata </a:t>
            </a:r>
          </a:p>
          <a:p>
            <a:r>
              <a:rPr lang="it-IT" sz="2400"/>
              <a:t>Qualità degli studi: buona</a:t>
            </a:r>
          </a:p>
        </p:txBody>
      </p:sp>
    </p:spTree>
    <p:extLst>
      <p:ext uri="{BB962C8B-B14F-4D97-AF65-F5344CB8AC3E}">
        <p14:creationId xmlns:p14="http://schemas.microsoft.com/office/powerpoint/2010/main" val="30544833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86C09F3D-7D63-2284-E6A8-E82628DA3FD7}"/>
              </a:ext>
            </a:extLst>
          </p:cNvPr>
          <p:cNvSpPr>
            <a:spLocks noGrp="1"/>
          </p:cNvSpPr>
          <p:nvPr>
            <p:ph type="title"/>
          </p:nvPr>
        </p:nvSpPr>
        <p:spPr>
          <a:xfrm>
            <a:off x="808638" y="386930"/>
            <a:ext cx="9236700" cy="1188950"/>
          </a:xfrm>
        </p:spPr>
        <p:txBody>
          <a:bodyPr anchor="b">
            <a:normAutofit/>
          </a:bodyPr>
          <a:lstStyle/>
          <a:p>
            <a:r>
              <a:rPr kumimoji="0" lang="it-IT" sz="2600" b="0" i="0" u="none" strike="noStrike" kern="1200" cap="none" spc="0" normalizeH="0" baseline="0" noProof="0">
                <a:ln>
                  <a:noFill/>
                </a:ln>
                <a:effectLst/>
                <a:uLnTx/>
                <a:uFillTx/>
                <a:latin typeface="Calibri Light" panose="020F0302020204030204"/>
                <a:ea typeface="+mj-ea"/>
                <a:cs typeface="+mj-cs"/>
              </a:rPr>
              <a:t>Quali strumenti utilizzare per la diagnosi dei DSA nell'adulto?</a:t>
            </a:r>
            <a:br>
              <a:rPr kumimoji="0" lang="it-IT" sz="2600" b="0" i="0" u="none" strike="noStrike" kern="1200" cap="none" spc="0" normalizeH="0" baseline="0" noProof="0">
                <a:ln>
                  <a:noFill/>
                </a:ln>
                <a:effectLst/>
                <a:uLnTx/>
                <a:uFillTx/>
                <a:latin typeface="Calibri Light" panose="020F0302020204030204"/>
                <a:ea typeface="+mj-ea"/>
                <a:cs typeface="+mj-cs"/>
              </a:rPr>
            </a:br>
            <a:r>
              <a:rPr kumimoji="0" lang="it-IT" sz="2600" b="0" i="0" u="none" strike="noStrike" kern="1200" cap="none" spc="0" normalizeH="0" baseline="0" noProof="0">
                <a:ln>
                  <a:noFill/>
                </a:ln>
                <a:effectLst/>
                <a:uLnTx/>
                <a:uFillTx/>
                <a:latin typeface="Calibri Light" panose="020F0302020204030204"/>
                <a:ea typeface="+mj-ea"/>
                <a:cs typeface="+mj-cs"/>
              </a:rPr>
              <a:t>B. Prove e indici psicometrici da utilizzare per la valutazione dell'abilità di scrittura</a:t>
            </a:r>
            <a:endParaRPr lang="it-IT" sz="26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26EC5F7C-9D00-430D-6030-8C618D92422F}"/>
              </a:ext>
            </a:extLst>
          </p:cNvPr>
          <p:cNvSpPr>
            <a:spLocks noGrp="1"/>
          </p:cNvSpPr>
          <p:nvPr>
            <p:ph idx="1"/>
          </p:nvPr>
        </p:nvSpPr>
        <p:spPr>
          <a:xfrm>
            <a:off x="793660" y="2599509"/>
            <a:ext cx="10143668" cy="3435531"/>
          </a:xfrm>
        </p:spPr>
        <p:txBody>
          <a:bodyPr anchor="ctr">
            <a:normAutofit/>
          </a:bodyPr>
          <a:lstStyle/>
          <a:p>
            <a:r>
              <a:rPr lang="it-IT" sz="2400"/>
              <a:t>Raccomandazione 8.4 </a:t>
            </a:r>
          </a:p>
          <a:p>
            <a:r>
              <a:rPr lang="it-IT" sz="2400"/>
              <a:t>Per la valutazione dell’ortografia, si suggerisce di misurare l’accuratezza in prove di dettato di parole e di brani, con adeguata standardizzazione e validazione clinica. Nei casi in cui la compromissione della abilità ortografica è meno chiara, può risultare utile somministrare il dettato di parole sia in condizioni normali che di doppio compito (ad esempio la soppressione articolatoria). </a:t>
            </a:r>
          </a:p>
          <a:p>
            <a:r>
              <a:rPr lang="it-IT" sz="2400"/>
              <a:t>Forza della raccomandazione: condizionata </a:t>
            </a:r>
          </a:p>
          <a:p>
            <a:r>
              <a:rPr lang="it-IT" sz="2400"/>
              <a:t>Qualità degli studi: media</a:t>
            </a:r>
          </a:p>
        </p:txBody>
      </p:sp>
    </p:spTree>
    <p:extLst>
      <p:ext uri="{BB962C8B-B14F-4D97-AF65-F5344CB8AC3E}">
        <p14:creationId xmlns:p14="http://schemas.microsoft.com/office/powerpoint/2010/main" val="24933495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45AD461-2EEA-55F5-D9DA-4DD658C3C277}"/>
              </a:ext>
            </a:extLst>
          </p:cNvPr>
          <p:cNvSpPr>
            <a:spLocks noGrp="1"/>
          </p:cNvSpPr>
          <p:nvPr>
            <p:ph type="title"/>
          </p:nvPr>
        </p:nvSpPr>
        <p:spPr>
          <a:xfrm>
            <a:off x="808638" y="386930"/>
            <a:ext cx="9236700" cy="1188950"/>
          </a:xfrm>
        </p:spPr>
        <p:txBody>
          <a:bodyPr anchor="b">
            <a:normAutofit/>
          </a:bodyPr>
          <a:lstStyle/>
          <a:p>
            <a:r>
              <a:rPr lang="it-IT" sz="2600"/>
              <a:t>Quali strumenti utilizzare per la diagnosi dei DSA nell'adulto?</a:t>
            </a:r>
            <a:br>
              <a:rPr lang="it-IT" sz="2600"/>
            </a:br>
            <a:r>
              <a:rPr kumimoji="0" lang="it-IT" sz="2600" b="0" i="0" u="none" strike="noStrike" kern="1200" cap="none" spc="0" normalizeH="0" baseline="0" noProof="0">
                <a:ln>
                  <a:noFill/>
                </a:ln>
                <a:effectLst/>
                <a:uLnTx/>
                <a:uFillTx/>
                <a:latin typeface="Calibri Light" panose="020F0302020204030204"/>
                <a:ea typeface="+mj-ea"/>
                <a:cs typeface="+mj-cs"/>
              </a:rPr>
              <a:t>B. Prove e indici psicometrici da utilizzare per la valutazione dell'abilità di scrittura</a:t>
            </a:r>
            <a:endParaRPr lang="it-IT" sz="26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3D552F5D-17E2-37EE-D445-37728B6CD4A2}"/>
              </a:ext>
            </a:extLst>
          </p:cNvPr>
          <p:cNvSpPr>
            <a:spLocks noGrp="1"/>
          </p:cNvSpPr>
          <p:nvPr>
            <p:ph idx="1"/>
          </p:nvPr>
        </p:nvSpPr>
        <p:spPr>
          <a:xfrm>
            <a:off x="793660" y="2599509"/>
            <a:ext cx="10143668" cy="3435531"/>
          </a:xfrm>
        </p:spPr>
        <p:txBody>
          <a:bodyPr anchor="ctr">
            <a:normAutofit/>
          </a:bodyPr>
          <a:lstStyle/>
          <a:p>
            <a:r>
              <a:rPr lang="it-IT" sz="2400"/>
              <a:t>Raccomandazione 8.5 </a:t>
            </a:r>
          </a:p>
          <a:p>
            <a:r>
              <a:rPr lang="it-IT" sz="2400"/>
              <a:t>Per la valutazione della fluenza grafemica, si suggerisce l’uso di prove di produzione di grafemi (ad esempio, scrittura di numeri in parola) sia in condizioni normali che di doppio compito (ad esempio, la soppressione articolatoria), misurando il numero di grafemi prodotti in un intervallo di tempo definito. </a:t>
            </a:r>
          </a:p>
          <a:p>
            <a:r>
              <a:rPr lang="it-IT" sz="2400"/>
              <a:t>Forza della raccomandazione: condizionata </a:t>
            </a:r>
          </a:p>
          <a:p>
            <a:r>
              <a:rPr lang="it-IT" sz="2400"/>
              <a:t>Qualità degli studi: scarsa</a:t>
            </a:r>
          </a:p>
        </p:txBody>
      </p:sp>
    </p:spTree>
    <p:extLst>
      <p:ext uri="{BB962C8B-B14F-4D97-AF65-F5344CB8AC3E}">
        <p14:creationId xmlns:p14="http://schemas.microsoft.com/office/powerpoint/2010/main" val="19340447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84EFF8D0-E9E5-475F-0B78-C72381FAA1CA}"/>
              </a:ext>
            </a:extLst>
          </p:cNvPr>
          <p:cNvSpPr>
            <a:spLocks noGrp="1"/>
          </p:cNvSpPr>
          <p:nvPr>
            <p:ph type="title"/>
          </p:nvPr>
        </p:nvSpPr>
        <p:spPr>
          <a:xfrm>
            <a:off x="808638" y="386930"/>
            <a:ext cx="9236700" cy="1188950"/>
          </a:xfrm>
        </p:spPr>
        <p:txBody>
          <a:bodyPr anchor="b">
            <a:normAutofit/>
          </a:bodyPr>
          <a:lstStyle/>
          <a:p>
            <a:r>
              <a:rPr lang="it-IT" sz="2600"/>
              <a:t>Quali strumenti utilizzare per la diagnosi dei DSA nell'adulto?</a:t>
            </a:r>
            <a:br>
              <a:rPr lang="it-IT" sz="2600"/>
            </a:br>
            <a:r>
              <a:rPr lang="it-IT" sz="2600"/>
              <a:t>C. Prove e indici psicometrici da utilizzare per la valutazione dell'abilità di calcolo</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7673D16D-6B5D-E391-BA42-4007C763FCE5}"/>
              </a:ext>
            </a:extLst>
          </p:cNvPr>
          <p:cNvSpPr>
            <a:spLocks noGrp="1"/>
          </p:cNvSpPr>
          <p:nvPr>
            <p:ph idx="1"/>
          </p:nvPr>
        </p:nvSpPr>
        <p:spPr>
          <a:xfrm>
            <a:off x="793660" y="2599509"/>
            <a:ext cx="10143668" cy="3435531"/>
          </a:xfrm>
        </p:spPr>
        <p:txBody>
          <a:bodyPr anchor="ctr">
            <a:normAutofit/>
          </a:bodyPr>
          <a:lstStyle/>
          <a:p>
            <a:r>
              <a:rPr lang="it-IT" sz="2400"/>
              <a:t>Raccomandazione 8.6 </a:t>
            </a:r>
          </a:p>
          <a:p>
            <a:r>
              <a:rPr lang="it-IT" sz="2400"/>
              <a:t>Si suggerisce l’uso di strumenti psicometrici la cui standardizzazione sia quanto più possibile adeguata alla scolarità e all'età del soggetto esaminato, che valutino accuratezza e rapidità mediante prove di calcolo a mente, calcolo scritto, recupero dei fatti aritmetici e transcodifica (lettura e scrittura di numeri). E’, inoltre, opportuna una valutazione qualitativa degli errori procedurali. </a:t>
            </a:r>
          </a:p>
          <a:p>
            <a:r>
              <a:rPr lang="it-IT" sz="2400"/>
              <a:t>Forza della raccomandazione: condizionata </a:t>
            </a:r>
          </a:p>
          <a:p>
            <a:r>
              <a:rPr lang="it-IT" sz="2400"/>
              <a:t>Qualità degli studi: scarsa</a:t>
            </a:r>
          </a:p>
        </p:txBody>
      </p:sp>
    </p:spTree>
    <p:extLst>
      <p:ext uri="{BB962C8B-B14F-4D97-AF65-F5344CB8AC3E}">
        <p14:creationId xmlns:p14="http://schemas.microsoft.com/office/powerpoint/2010/main" val="42338307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4AF0513-219A-6F75-9F68-E857A0479973}"/>
              </a:ext>
            </a:extLst>
          </p:cNvPr>
          <p:cNvSpPr>
            <a:spLocks noGrp="1"/>
          </p:cNvSpPr>
          <p:nvPr>
            <p:ph type="title"/>
          </p:nvPr>
        </p:nvSpPr>
        <p:spPr>
          <a:xfrm>
            <a:off x="808638" y="386930"/>
            <a:ext cx="9236700" cy="1188950"/>
          </a:xfrm>
        </p:spPr>
        <p:txBody>
          <a:bodyPr anchor="b">
            <a:normAutofit/>
          </a:bodyPr>
          <a:lstStyle/>
          <a:p>
            <a:r>
              <a:rPr lang="it-IT" sz="2600"/>
              <a:t>Quali sono le prove disponibili sull’efficacia di interventi per il trattamento di DSA in età evolutiva (max 18 anni)?</a:t>
            </a:r>
            <a:br>
              <a:rPr lang="it-IT" sz="2600"/>
            </a:br>
            <a:r>
              <a:rPr lang="it-IT" sz="2600"/>
              <a:t>Interventi per il miglioramento delle abilità di lettura </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B855C9AD-C49D-2547-E38A-561395C11BF7}"/>
              </a:ext>
            </a:extLst>
          </p:cNvPr>
          <p:cNvSpPr>
            <a:spLocks noGrp="1"/>
          </p:cNvSpPr>
          <p:nvPr>
            <p:ph idx="1"/>
          </p:nvPr>
        </p:nvSpPr>
        <p:spPr>
          <a:xfrm>
            <a:off x="793660" y="2599509"/>
            <a:ext cx="10143668" cy="3435531"/>
          </a:xfrm>
        </p:spPr>
        <p:txBody>
          <a:bodyPr anchor="ctr">
            <a:normAutofit/>
          </a:bodyPr>
          <a:lstStyle/>
          <a:p>
            <a:r>
              <a:rPr lang="it-IT" sz="2400"/>
              <a:t>Raccomandazione 9.1 (dislessia) </a:t>
            </a:r>
          </a:p>
          <a:p>
            <a:r>
              <a:rPr lang="it-IT" sz="2400"/>
              <a:t>Nelle prime classi della scuola primaria, si raccomanda un addestramento esplicito all’utilizzo di strategie di transcodifica sublessicale (associazione tra grafema e fonema), tramite attività di lettura e di scrittura, che richiedano la fusione o la segmentazione di stringhe di lettere in singoli grafemi o fonemi, in sillabe o in rime, per indurre un miglioramento nell’accuratezza e nella velocità di lettura. </a:t>
            </a:r>
          </a:p>
          <a:p>
            <a:r>
              <a:rPr lang="it-IT" sz="2400"/>
              <a:t>Forza della raccomandazione: forte </a:t>
            </a:r>
          </a:p>
          <a:p>
            <a:r>
              <a:rPr lang="it-IT" sz="2400"/>
              <a:t>Certezza delle prove: bassa</a:t>
            </a:r>
          </a:p>
        </p:txBody>
      </p:sp>
    </p:spTree>
    <p:extLst>
      <p:ext uri="{BB962C8B-B14F-4D97-AF65-F5344CB8AC3E}">
        <p14:creationId xmlns:p14="http://schemas.microsoft.com/office/powerpoint/2010/main" val="16254830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3EC6D7E1-C698-D800-64D4-FCBF3C58971D}"/>
              </a:ext>
            </a:extLst>
          </p:cNvPr>
          <p:cNvSpPr>
            <a:spLocks noGrp="1"/>
          </p:cNvSpPr>
          <p:nvPr>
            <p:ph type="title"/>
          </p:nvPr>
        </p:nvSpPr>
        <p:spPr>
          <a:xfrm>
            <a:off x="808638" y="386930"/>
            <a:ext cx="9236700" cy="1188950"/>
          </a:xfrm>
        </p:spPr>
        <p:txBody>
          <a:bodyPr anchor="b">
            <a:normAutofit/>
          </a:bodyPr>
          <a:lstStyle/>
          <a:p>
            <a:r>
              <a:rPr lang="it-IT" sz="2600" dirty="0"/>
              <a:t>Quali sono le prove disponibili sull’efficacia di interventi per il trattamento di DSA in età evolutiva (max 18 anni)?</a:t>
            </a:r>
            <a:br>
              <a:rPr lang="it-IT" sz="2600" dirty="0"/>
            </a:br>
            <a:r>
              <a:rPr kumimoji="0" lang="it-IT" sz="2600" b="0" i="0" u="none" strike="noStrike" kern="1200" cap="none" spc="0" normalizeH="0" baseline="0" noProof="0" dirty="0">
                <a:ln>
                  <a:noFill/>
                </a:ln>
                <a:effectLst/>
                <a:uLnTx/>
                <a:uFillTx/>
                <a:latin typeface="Calibri Light" panose="020F0302020204030204"/>
                <a:ea typeface="+mj-ea"/>
                <a:cs typeface="+mj-cs"/>
              </a:rPr>
              <a:t>Interventi per il miglioramento delle abilità di lettura</a:t>
            </a:r>
            <a:endParaRPr lang="it-IT" sz="2600" dirty="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CC6D42BB-4A8A-5F4E-576B-EC5532371CC5}"/>
              </a:ext>
            </a:extLst>
          </p:cNvPr>
          <p:cNvSpPr>
            <a:spLocks noGrp="1"/>
          </p:cNvSpPr>
          <p:nvPr>
            <p:ph idx="1"/>
          </p:nvPr>
        </p:nvSpPr>
        <p:spPr>
          <a:xfrm>
            <a:off x="793660" y="2599509"/>
            <a:ext cx="10143668" cy="3435531"/>
          </a:xfrm>
        </p:spPr>
        <p:txBody>
          <a:bodyPr anchor="ctr">
            <a:normAutofit/>
          </a:bodyPr>
          <a:lstStyle/>
          <a:p>
            <a:r>
              <a:rPr lang="it-IT" sz="2400"/>
              <a:t>Raccomandazione 9.2 (dislessia) </a:t>
            </a:r>
          </a:p>
          <a:p>
            <a:r>
              <a:rPr lang="it-IT" sz="2400"/>
              <a:t>Nella scuola primaria, si raccomanda di abbinare interventi di tipo fonologico-metafonologico a interventi “multicomponente”, mirati al potenziamento della transcodifica, della competenza lessicale, della consapevolezza morfosintattica, delle strategie utili alla comprensione di brani, per indurre miglioramenti sia nella velocità e correttezza della lettura, sia nella comprensione del testo. </a:t>
            </a:r>
          </a:p>
          <a:p>
            <a:r>
              <a:rPr lang="it-IT" sz="2400"/>
              <a:t>Forza della raccomandazione: forte </a:t>
            </a:r>
          </a:p>
          <a:p>
            <a:r>
              <a:rPr lang="it-IT" sz="2400"/>
              <a:t>Certezza delle prove: bassa</a:t>
            </a:r>
          </a:p>
        </p:txBody>
      </p:sp>
    </p:spTree>
    <p:extLst>
      <p:ext uri="{BB962C8B-B14F-4D97-AF65-F5344CB8AC3E}">
        <p14:creationId xmlns:p14="http://schemas.microsoft.com/office/powerpoint/2010/main" val="14797491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4E57200-92FE-721D-CD85-21A0C22AD63E}"/>
              </a:ext>
            </a:extLst>
          </p:cNvPr>
          <p:cNvSpPr>
            <a:spLocks noGrp="1"/>
          </p:cNvSpPr>
          <p:nvPr>
            <p:ph type="title"/>
          </p:nvPr>
        </p:nvSpPr>
        <p:spPr>
          <a:xfrm>
            <a:off x="793660" y="654428"/>
            <a:ext cx="9236700" cy="1188950"/>
          </a:xfrm>
        </p:spPr>
        <p:txBody>
          <a:bodyPr anchor="b">
            <a:normAutofit fontScale="90000"/>
          </a:bodyPr>
          <a:lstStyle/>
          <a:p>
            <a:r>
              <a:rPr lang="it-IT" sz="2900" dirty="0"/>
              <a:t>Quali sono le prove disponibili sull’efficacia di interventi per il trattamento di DSA in età evolutiva (max 18 anni)?</a:t>
            </a:r>
            <a:br>
              <a:rPr lang="it-IT" sz="2900" dirty="0"/>
            </a:br>
            <a:r>
              <a:rPr kumimoji="0" lang="it-IT" sz="2900" b="0" i="0" u="none" strike="noStrike" kern="1200" cap="none" spc="0" normalizeH="0" baseline="0" noProof="0" dirty="0">
                <a:ln>
                  <a:noFill/>
                </a:ln>
                <a:effectLst/>
                <a:uLnTx/>
                <a:uFillTx/>
                <a:latin typeface="Calibri Light" panose="020F0302020204030204"/>
                <a:ea typeface="+mj-ea"/>
                <a:cs typeface="+mj-cs"/>
              </a:rPr>
              <a:t>Interventi per il miglioramento delle abilità di scrittura</a:t>
            </a:r>
            <a:br>
              <a:rPr kumimoji="0" lang="it-IT" sz="1800" b="0" i="0" u="none" strike="noStrike" kern="1200" cap="none" spc="0" normalizeH="0" baseline="0" noProof="0" dirty="0">
                <a:ln>
                  <a:noFill/>
                </a:ln>
                <a:effectLst/>
                <a:uLnTx/>
                <a:uFillTx/>
                <a:latin typeface="Calibri Light" panose="020F0302020204030204"/>
                <a:ea typeface="+mj-ea"/>
                <a:cs typeface="+mj-cs"/>
              </a:rPr>
            </a:br>
            <a:endParaRPr lang="it-IT" sz="1800" dirty="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FE92D5C3-CE45-A596-DDCE-4C17C7915B68}"/>
              </a:ext>
            </a:extLst>
          </p:cNvPr>
          <p:cNvSpPr>
            <a:spLocks noGrp="1"/>
          </p:cNvSpPr>
          <p:nvPr>
            <p:ph idx="1"/>
          </p:nvPr>
        </p:nvSpPr>
        <p:spPr>
          <a:xfrm>
            <a:off x="793660" y="2559235"/>
            <a:ext cx="10143668" cy="3435531"/>
          </a:xfrm>
        </p:spPr>
        <p:txBody>
          <a:bodyPr anchor="ctr">
            <a:normAutofit/>
          </a:bodyPr>
          <a:lstStyle/>
          <a:p>
            <a:r>
              <a:rPr lang="it-IT" sz="2400" dirty="0"/>
              <a:t>Raccomandazione 9.3 (disortografia) </a:t>
            </a:r>
          </a:p>
          <a:p>
            <a:r>
              <a:rPr lang="it-IT" sz="2400" dirty="0"/>
              <a:t>Nelle prime classi della scuola primaria, si suggerisce di effettuare interventi focalizzati sul potenziamento dei processi di trascrizione fonema-grafema e fonema-grafemi (a livello ortografico e grafico). </a:t>
            </a:r>
          </a:p>
          <a:p>
            <a:r>
              <a:rPr lang="it-IT" sz="2400" dirty="0"/>
              <a:t>Forza della raccomandazione: condizionata </a:t>
            </a:r>
          </a:p>
          <a:p>
            <a:r>
              <a:rPr lang="it-IT" sz="2400" dirty="0"/>
              <a:t>Certezza delle prove: bassa</a:t>
            </a:r>
          </a:p>
        </p:txBody>
      </p:sp>
    </p:spTree>
    <p:extLst>
      <p:ext uri="{BB962C8B-B14F-4D97-AF65-F5344CB8AC3E}">
        <p14:creationId xmlns:p14="http://schemas.microsoft.com/office/powerpoint/2010/main" val="29602759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4E57200-92FE-721D-CD85-21A0C22AD63E}"/>
              </a:ext>
            </a:extLst>
          </p:cNvPr>
          <p:cNvSpPr>
            <a:spLocks noGrp="1"/>
          </p:cNvSpPr>
          <p:nvPr>
            <p:ph type="title"/>
          </p:nvPr>
        </p:nvSpPr>
        <p:spPr>
          <a:xfrm>
            <a:off x="793660" y="654428"/>
            <a:ext cx="9236700" cy="1188950"/>
          </a:xfrm>
        </p:spPr>
        <p:txBody>
          <a:bodyPr anchor="b">
            <a:normAutofit fontScale="90000"/>
          </a:bodyPr>
          <a:lstStyle/>
          <a:p>
            <a:r>
              <a:rPr lang="it-IT" sz="2900" dirty="0"/>
              <a:t>Quali sono le prove disponibili sull’efficacia di interventi per il trattamento di DSA in età evolutiva (max 18 anni)?</a:t>
            </a:r>
            <a:br>
              <a:rPr lang="it-IT" sz="2900" dirty="0"/>
            </a:br>
            <a:r>
              <a:rPr kumimoji="0" lang="it-IT" sz="2900" b="0" i="0" u="none" strike="noStrike" kern="1200" cap="none" spc="0" normalizeH="0" baseline="0" noProof="0" dirty="0">
                <a:ln>
                  <a:noFill/>
                </a:ln>
                <a:effectLst/>
                <a:uLnTx/>
                <a:uFillTx/>
                <a:latin typeface="Calibri Light" panose="020F0302020204030204"/>
                <a:ea typeface="+mj-ea"/>
                <a:cs typeface="+mj-cs"/>
              </a:rPr>
              <a:t>Interventi per il miglioramento delle abilità di scrittura</a:t>
            </a:r>
            <a:br>
              <a:rPr kumimoji="0" lang="it-IT" sz="1800" b="0" i="0" u="none" strike="noStrike" kern="1200" cap="none" spc="0" normalizeH="0" baseline="0" noProof="0" dirty="0">
                <a:ln>
                  <a:noFill/>
                </a:ln>
                <a:effectLst/>
                <a:uLnTx/>
                <a:uFillTx/>
                <a:latin typeface="Calibri Light" panose="020F0302020204030204"/>
                <a:ea typeface="+mj-ea"/>
                <a:cs typeface="+mj-cs"/>
              </a:rPr>
            </a:br>
            <a:endParaRPr lang="it-IT" sz="1800" dirty="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FE92D5C3-CE45-A596-DDCE-4C17C7915B68}"/>
              </a:ext>
            </a:extLst>
          </p:cNvPr>
          <p:cNvSpPr>
            <a:spLocks noGrp="1"/>
          </p:cNvSpPr>
          <p:nvPr>
            <p:ph idx="1"/>
          </p:nvPr>
        </p:nvSpPr>
        <p:spPr>
          <a:xfrm>
            <a:off x="793660" y="2599509"/>
            <a:ext cx="10143668" cy="3435531"/>
          </a:xfrm>
        </p:spPr>
        <p:txBody>
          <a:bodyPr anchor="ctr">
            <a:normAutofit/>
          </a:bodyPr>
          <a:lstStyle/>
          <a:p>
            <a:r>
              <a:rPr lang="it-IT" sz="2400" dirty="0"/>
              <a:t>Raccomandazione 9.4 (disortografia) </a:t>
            </a:r>
          </a:p>
          <a:p>
            <a:r>
              <a:rPr lang="it-IT" sz="2400" dirty="0"/>
              <a:t>Dal secondo ciclo della scuola primaria si suggerisce che gli interventi siano “multicomponente”, non solo orientati alla competenza ortografica (morfologia e struttura delle parole) e alla rappresentazione dei pattern ortografici ma anche al potenziamento delle funzioni esecutive (memoria di lavoro e inibizione della risposta). </a:t>
            </a:r>
          </a:p>
          <a:p>
            <a:r>
              <a:rPr lang="it-IT" sz="2400" dirty="0"/>
              <a:t>Forza della raccomandazione: condizionata </a:t>
            </a:r>
          </a:p>
          <a:p>
            <a:r>
              <a:rPr lang="it-IT" sz="2400" dirty="0"/>
              <a:t>Certezza delle prove: bassa</a:t>
            </a:r>
          </a:p>
        </p:txBody>
      </p:sp>
    </p:spTree>
    <p:extLst>
      <p:ext uri="{BB962C8B-B14F-4D97-AF65-F5344CB8AC3E}">
        <p14:creationId xmlns:p14="http://schemas.microsoft.com/office/powerpoint/2010/main" val="23254210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4E57200-92FE-721D-CD85-21A0C22AD63E}"/>
              </a:ext>
            </a:extLst>
          </p:cNvPr>
          <p:cNvSpPr>
            <a:spLocks noGrp="1"/>
          </p:cNvSpPr>
          <p:nvPr>
            <p:ph type="title"/>
          </p:nvPr>
        </p:nvSpPr>
        <p:spPr>
          <a:xfrm>
            <a:off x="793660" y="654428"/>
            <a:ext cx="9236700" cy="1188950"/>
          </a:xfrm>
        </p:spPr>
        <p:txBody>
          <a:bodyPr anchor="b">
            <a:normAutofit fontScale="90000"/>
          </a:bodyPr>
          <a:lstStyle/>
          <a:p>
            <a:r>
              <a:rPr lang="it-IT" sz="2900" dirty="0"/>
              <a:t>Quali sono le prove disponibili sull’efficacia di interventi per il trattamento di DSA in età evolutiva (max 18 anni)?</a:t>
            </a:r>
            <a:br>
              <a:rPr lang="it-IT" sz="2900" dirty="0"/>
            </a:br>
            <a:r>
              <a:rPr kumimoji="0" lang="it-IT" sz="2900" b="0" i="0" u="none" strike="noStrike" kern="1200" cap="none" spc="0" normalizeH="0" baseline="0" noProof="0" dirty="0">
                <a:ln>
                  <a:noFill/>
                </a:ln>
                <a:effectLst/>
                <a:uLnTx/>
                <a:uFillTx/>
                <a:latin typeface="Calibri Light" panose="020F0302020204030204"/>
                <a:ea typeface="+mj-ea"/>
                <a:cs typeface="+mj-cs"/>
              </a:rPr>
              <a:t>Interventi per il miglioramento delle abilità di scrittura</a:t>
            </a:r>
            <a:br>
              <a:rPr kumimoji="0" lang="it-IT" sz="1800" b="0" i="0" u="none" strike="noStrike" kern="1200" cap="none" spc="0" normalizeH="0" baseline="0" noProof="0" dirty="0">
                <a:ln>
                  <a:noFill/>
                </a:ln>
                <a:effectLst/>
                <a:uLnTx/>
                <a:uFillTx/>
                <a:latin typeface="Calibri Light" panose="020F0302020204030204"/>
                <a:ea typeface="+mj-ea"/>
                <a:cs typeface="+mj-cs"/>
              </a:rPr>
            </a:br>
            <a:endParaRPr lang="it-IT" sz="1800" dirty="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FE92D5C3-CE45-A596-DDCE-4C17C7915B68}"/>
              </a:ext>
            </a:extLst>
          </p:cNvPr>
          <p:cNvSpPr>
            <a:spLocks noGrp="1"/>
          </p:cNvSpPr>
          <p:nvPr>
            <p:ph idx="1"/>
          </p:nvPr>
        </p:nvSpPr>
        <p:spPr>
          <a:xfrm>
            <a:off x="793660" y="2389218"/>
            <a:ext cx="10143668" cy="3435531"/>
          </a:xfrm>
        </p:spPr>
        <p:txBody>
          <a:bodyPr anchor="ctr">
            <a:normAutofit/>
          </a:bodyPr>
          <a:lstStyle/>
          <a:p>
            <a:r>
              <a:rPr lang="it-IT" sz="2400" dirty="0"/>
              <a:t>Raccomandazione 9.5 (espressione scritta) </a:t>
            </a:r>
          </a:p>
          <a:p>
            <a:r>
              <a:rPr lang="it-IT" sz="2400" dirty="0"/>
              <a:t>In presenza di importanti difficoltà nell’espressione scritta, si suggerisce un intervento che incoraggi l’uso di strategie di pianificazione, produzione e revisione del testo, e che fornisca esplicite istruzioni su come avvalersene. </a:t>
            </a:r>
          </a:p>
          <a:p>
            <a:r>
              <a:rPr lang="it-IT" sz="2400" dirty="0"/>
              <a:t>Forza della raccomandazione: condizionata </a:t>
            </a:r>
          </a:p>
          <a:p>
            <a:r>
              <a:rPr lang="it-IT" sz="2400" dirty="0"/>
              <a:t>Certezza delle prove: bassa</a:t>
            </a:r>
          </a:p>
        </p:txBody>
      </p:sp>
    </p:spTree>
    <p:extLst>
      <p:ext uri="{BB962C8B-B14F-4D97-AF65-F5344CB8AC3E}">
        <p14:creationId xmlns:p14="http://schemas.microsoft.com/office/powerpoint/2010/main" val="14644562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4E57200-92FE-721D-CD85-21A0C22AD63E}"/>
              </a:ext>
            </a:extLst>
          </p:cNvPr>
          <p:cNvSpPr>
            <a:spLocks noGrp="1"/>
          </p:cNvSpPr>
          <p:nvPr>
            <p:ph type="title"/>
          </p:nvPr>
        </p:nvSpPr>
        <p:spPr>
          <a:xfrm>
            <a:off x="793660" y="654428"/>
            <a:ext cx="9236700" cy="1188950"/>
          </a:xfrm>
        </p:spPr>
        <p:txBody>
          <a:bodyPr anchor="b">
            <a:normAutofit fontScale="90000"/>
          </a:bodyPr>
          <a:lstStyle/>
          <a:p>
            <a:r>
              <a:rPr lang="it-IT" sz="2900" dirty="0"/>
              <a:t>Quali sono le prove disponibili sull’efficacia di interventi per il trattamento di DSA in età evolutiva (max 18 anni)?</a:t>
            </a:r>
            <a:br>
              <a:rPr lang="it-IT" sz="2900" dirty="0"/>
            </a:br>
            <a:r>
              <a:rPr kumimoji="0" lang="it-IT" sz="2900" b="0" i="0" u="none" strike="noStrike" kern="1200" cap="none" spc="0" normalizeH="0" baseline="0" noProof="0" dirty="0">
                <a:ln>
                  <a:noFill/>
                </a:ln>
                <a:effectLst/>
                <a:uLnTx/>
                <a:uFillTx/>
                <a:latin typeface="Calibri Light" panose="020F0302020204030204"/>
                <a:ea typeface="+mj-ea"/>
                <a:cs typeface="+mj-cs"/>
              </a:rPr>
              <a:t>Interventi per il miglioramento della grafia</a:t>
            </a:r>
            <a:br>
              <a:rPr kumimoji="0" lang="it-IT" sz="1800" b="0" i="0" u="none" strike="noStrike" kern="1200" cap="none" spc="0" normalizeH="0" baseline="0" noProof="0" dirty="0">
                <a:ln>
                  <a:noFill/>
                </a:ln>
                <a:effectLst/>
                <a:uLnTx/>
                <a:uFillTx/>
                <a:latin typeface="Calibri Light" panose="020F0302020204030204"/>
                <a:ea typeface="+mj-ea"/>
                <a:cs typeface="+mj-cs"/>
              </a:rPr>
            </a:br>
            <a:endParaRPr lang="it-IT" sz="1800" dirty="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FE92D5C3-CE45-A596-DDCE-4C17C7915B68}"/>
              </a:ext>
            </a:extLst>
          </p:cNvPr>
          <p:cNvSpPr>
            <a:spLocks noGrp="1"/>
          </p:cNvSpPr>
          <p:nvPr>
            <p:ph idx="1"/>
          </p:nvPr>
        </p:nvSpPr>
        <p:spPr>
          <a:xfrm>
            <a:off x="793660" y="2599509"/>
            <a:ext cx="10143668" cy="3435531"/>
          </a:xfrm>
        </p:spPr>
        <p:txBody>
          <a:bodyPr anchor="ctr">
            <a:normAutofit/>
          </a:bodyPr>
          <a:lstStyle/>
          <a:p>
            <a:r>
              <a:rPr lang="it-IT" sz="2400" dirty="0"/>
              <a:t>Raccomandazione 9.6 (grafia) </a:t>
            </a:r>
          </a:p>
          <a:p>
            <a:r>
              <a:rPr lang="it-IT" sz="2400" dirty="0"/>
              <a:t>In presenza di difficoltà nella scrittura a mano, si suggerisce un intervento basato sull’utilizzo di istruzioni sistematiche ed esplicite della grafia. Con ciò si intende un intervento riabilitativo strutturato sui raggruppamenti per famiglie di lettere, sull’esplicitazione della direzione dei tratti che le compongono, con dimostrazione visiva e verbale, sul recupero del corretto pattern motorio attraverso la copia e la riproposizione a memoria. </a:t>
            </a:r>
          </a:p>
          <a:p>
            <a:r>
              <a:rPr lang="it-IT" sz="2400" dirty="0"/>
              <a:t>Forza della raccomandazione: condizionata </a:t>
            </a:r>
          </a:p>
          <a:p>
            <a:r>
              <a:rPr lang="it-IT" sz="2400" dirty="0"/>
              <a:t>Certezza delle prove: bassa</a:t>
            </a:r>
          </a:p>
        </p:txBody>
      </p:sp>
    </p:spTree>
    <p:extLst>
      <p:ext uri="{BB962C8B-B14F-4D97-AF65-F5344CB8AC3E}">
        <p14:creationId xmlns:p14="http://schemas.microsoft.com/office/powerpoint/2010/main" val="1639435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2" name="Rectangle 2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CF3F8AC-308F-DD69-BCE9-BA5B4B7ADAFB}"/>
              </a:ext>
            </a:extLst>
          </p:cNvPr>
          <p:cNvSpPr>
            <a:spLocks noGrp="1"/>
          </p:cNvSpPr>
          <p:nvPr>
            <p:ph type="title"/>
          </p:nvPr>
        </p:nvSpPr>
        <p:spPr>
          <a:xfrm>
            <a:off x="1043631" y="809898"/>
            <a:ext cx="9942716" cy="1554480"/>
          </a:xfrm>
        </p:spPr>
        <p:txBody>
          <a:bodyPr anchor="ctr">
            <a:normAutofit/>
          </a:bodyPr>
          <a:lstStyle/>
          <a:p>
            <a:r>
              <a:rPr lang="it-IT" sz="3400"/>
              <a:t>Quali sono gli indici predittivi per l’identificazione precoce di bambini a rischio di disturbo specifico dell’apprendimento? (PREMESSA)</a:t>
            </a:r>
          </a:p>
        </p:txBody>
      </p:sp>
      <p:sp>
        <p:nvSpPr>
          <p:cNvPr id="3" name="Segnaposto contenuto 2">
            <a:extLst>
              <a:ext uri="{FF2B5EF4-FFF2-40B4-BE49-F238E27FC236}">
                <a16:creationId xmlns:a16="http://schemas.microsoft.com/office/drawing/2014/main" id="{11861614-C4BD-2B2C-C8D9-5C3A4EA213C5}"/>
              </a:ext>
            </a:extLst>
          </p:cNvPr>
          <p:cNvSpPr>
            <a:spLocks noGrp="1"/>
          </p:cNvSpPr>
          <p:nvPr>
            <p:ph idx="1"/>
          </p:nvPr>
        </p:nvSpPr>
        <p:spPr>
          <a:xfrm>
            <a:off x="1045028" y="3017522"/>
            <a:ext cx="9941319" cy="3124658"/>
          </a:xfrm>
        </p:spPr>
        <p:txBody>
          <a:bodyPr anchor="ctr">
            <a:normAutofit/>
          </a:bodyPr>
          <a:lstStyle/>
          <a:p>
            <a:r>
              <a:rPr lang="it-IT" sz="2400" dirty="0"/>
              <a:t>L’eziologia dei DSA, come di molti altri disturbi del neurosviluppo, è multifattoriale e implica l’interazione tra fattori sia di rischio che protettivi multipli, in parte comuni alle diverse forme di disturbo</a:t>
            </a:r>
          </a:p>
          <a:p>
            <a:r>
              <a:rPr lang="it-IT" sz="2400" dirty="0"/>
              <a:t>L’individuazione degli indici predittivi dei DSA non deve peraltro portare a rigidi schemi di esito in quanto sappiamo che vi sono ampi ambiti di modificabilità e di adattamento in relazione al ruolo dell’ambiente inteso sia come fattore di rischio sia anche di protezione. </a:t>
            </a:r>
          </a:p>
        </p:txBody>
      </p:sp>
      <p:cxnSp>
        <p:nvCxnSpPr>
          <p:cNvPr id="28" name="Straight Connector 2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08593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4E57200-92FE-721D-CD85-21A0C22AD63E}"/>
              </a:ext>
            </a:extLst>
          </p:cNvPr>
          <p:cNvSpPr>
            <a:spLocks noGrp="1"/>
          </p:cNvSpPr>
          <p:nvPr>
            <p:ph type="title"/>
          </p:nvPr>
        </p:nvSpPr>
        <p:spPr>
          <a:xfrm>
            <a:off x="793660" y="654428"/>
            <a:ext cx="9236700" cy="1188950"/>
          </a:xfrm>
        </p:spPr>
        <p:txBody>
          <a:bodyPr anchor="b">
            <a:normAutofit fontScale="90000"/>
          </a:bodyPr>
          <a:lstStyle/>
          <a:p>
            <a:r>
              <a:rPr lang="it-IT" sz="2900" dirty="0"/>
              <a:t>Quali sono le prove disponibili sull’efficacia di interventi per il trattamento di DSA in età evolutiva (max 18 anni)?</a:t>
            </a:r>
            <a:br>
              <a:rPr lang="it-IT" sz="2900" dirty="0"/>
            </a:br>
            <a:r>
              <a:rPr kumimoji="0" lang="it-IT" sz="2900" b="0" i="0" u="none" strike="noStrike" kern="1200" cap="none" spc="0" normalizeH="0" baseline="0" noProof="0" dirty="0">
                <a:ln>
                  <a:noFill/>
                </a:ln>
                <a:effectLst/>
                <a:uLnTx/>
                <a:uFillTx/>
                <a:latin typeface="Calibri Light" panose="020F0302020204030204"/>
                <a:ea typeface="+mj-ea"/>
                <a:cs typeface="+mj-cs"/>
              </a:rPr>
              <a:t>Interventi per il miglioramento della grafia</a:t>
            </a:r>
            <a:br>
              <a:rPr kumimoji="0" lang="it-IT" sz="1800" b="0" i="0" u="none" strike="noStrike" kern="1200" cap="none" spc="0" normalizeH="0" baseline="0" noProof="0" dirty="0">
                <a:ln>
                  <a:noFill/>
                </a:ln>
                <a:effectLst/>
                <a:uLnTx/>
                <a:uFillTx/>
                <a:latin typeface="Calibri Light" panose="020F0302020204030204"/>
                <a:ea typeface="+mj-ea"/>
                <a:cs typeface="+mj-cs"/>
              </a:rPr>
            </a:br>
            <a:endParaRPr lang="it-IT" sz="1800" dirty="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FE92D5C3-CE45-A596-DDCE-4C17C7915B68}"/>
              </a:ext>
            </a:extLst>
          </p:cNvPr>
          <p:cNvSpPr>
            <a:spLocks noGrp="1"/>
          </p:cNvSpPr>
          <p:nvPr>
            <p:ph idx="1"/>
          </p:nvPr>
        </p:nvSpPr>
        <p:spPr>
          <a:xfrm>
            <a:off x="793660" y="2599509"/>
            <a:ext cx="10143668" cy="3435531"/>
          </a:xfrm>
        </p:spPr>
        <p:txBody>
          <a:bodyPr anchor="ctr">
            <a:normAutofit/>
          </a:bodyPr>
          <a:lstStyle/>
          <a:p>
            <a:r>
              <a:rPr lang="it-IT" sz="2400" dirty="0"/>
              <a:t>Raccomandazione 9.7 (grafia) </a:t>
            </a:r>
          </a:p>
          <a:p>
            <a:r>
              <a:rPr lang="it-IT" sz="2400" dirty="0"/>
              <a:t>Si suggerisce l’applicazione di strategie di </a:t>
            </a:r>
            <a:r>
              <a:rPr lang="it-IT" sz="2400" dirty="0" err="1"/>
              <a:t>autodirezione</a:t>
            </a:r>
            <a:r>
              <a:rPr lang="it-IT" sz="2400" dirty="0"/>
              <a:t> verbalizzata, contemporanea alla sequenza di movimento di ogni singola lettera. Queste strategie, così come l’adozione di tecniche di autovalutazione, hanno effetti positivi sulla leggibilità. </a:t>
            </a:r>
          </a:p>
          <a:p>
            <a:r>
              <a:rPr lang="it-IT" sz="2400" dirty="0"/>
              <a:t>Forza della raccomandazione: condizionata </a:t>
            </a:r>
          </a:p>
          <a:p>
            <a:r>
              <a:rPr lang="it-IT" sz="2400" dirty="0"/>
              <a:t>Certezza delle prove: bassa</a:t>
            </a:r>
          </a:p>
        </p:txBody>
      </p:sp>
    </p:spTree>
    <p:extLst>
      <p:ext uri="{BB962C8B-B14F-4D97-AF65-F5344CB8AC3E}">
        <p14:creationId xmlns:p14="http://schemas.microsoft.com/office/powerpoint/2010/main" val="34411460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4E57200-92FE-721D-CD85-21A0C22AD63E}"/>
              </a:ext>
            </a:extLst>
          </p:cNvPr>
          <p:cNvSpPr>
            <a:spLocks noGrp="1"/>
          </p:cNvSpPr>
          <p:nvPr>
            <p:ph type="title"/>
          </p:nvPr>
        </p:nvSpPr>
        <p:spPr>
          <a:xfrm>
            <a:off x="793660" y="654428"/>
            <a:ext cx="9236700" cy="1188950"/>
          </a:xfrm>
        </p:spPr>
        <p:txBody>
          <a:bodyPr anchor="b">
            <a:normAutofit fontScale="90000"/>
          </a:bodyPr>
          <a:lstStyle/>
          <a:p>
            <a:r>
              <a:rPr lang="it-IT" sz="2900" dirty="0"/>
              <a:t>Quali sono le prove disponibili sull’efficacia di interventi per il trattamento di DSA in età evolutiva (max 18 anni)?</a:t>
            </a:r>
            <a:br>
              <a:rPr lang="it-IT" sz="2900" dirty="0"/>
            </a:br>
            <a:r>
              <a:rPr kumimoji="0" lang="it-IT" sz="2900" b="0" i="0" u="none" strike="noStrike" kern="1200" cap="none" spc="0" normalizeH="0" baseline="0" noProof="0" dirty="0">
                <a:ln>
                  <a:noFill/>
                </a:ln>
                <a:effectLst/>
                <a:uLnTx/>
                <a:uFillTx/>
                <a:latin typeface="Calibri Light" panose="020F0302020204030204"/>
                <a:ea typeface="+mj-ea"/>
                <a:cs typeface="+mj-cs"/>
              </a:rPr>
              <a:t>Interventi per il miglioramento della grafia</a:t>
            </a:r>
            <a:br>
              <a:rPr kumimoji="0" lang="it-IT" sz="1800" b="0" i="0" u="none" strike="noStrike" kern="1200" cap="none" spc="0" normalizeH="0" baseline="0" noProof="0" dirty="0">
                <a:ln>
                  <a:noFill/>
                </a:ln>
                <a:effectLst/>
                <a:uLnTx/>
                <a:uFillTx/>
                <a:latin typeface="Calibri Light" panose="020F0302020204030204"/>
                <a:ea typeface="+mj-ea"/>
                <a:cs typeface="+mj-cs"/>
              </a:rPr>
            </a:br>
            <a:endParaRPr lang="it-IT" sz="1800" dirty="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FE92D5C3-CE45-A596-DDCE-4C17C7915B68}"/>
              </a:ext>
            </a:extLst>
          </p:cNvPr>
          <p:cNvSpPr>
            <a:spLocks noGrp="1"/>
          </p:cNvSpPr>
          <p:nvPr>
            <p:ph idx="1"/>
          </p:nvPr>
        </p:nvSpPr>
        <p:spPr>
          <a:xfrm>
            <a:off x="793660" y="2599509"/>
            <a:ext cx="10143668" cy="3435531"/>
          </a:xfrm>
        </p:spPr>
        <p:txBody>
          <a:bodyPr anchor="ctr">
            <a:normAutofit/>
          </a:bodyPr>
          <a:lstStyle/>
          <a:p>
            <a:r>
              <a:rPr lang="it-IT" sz="2400" dirty="0"/>
              <a:t>Raccomandazione 9.8 (grafia) </a:t>
            </a:r>
          </a:p>
          <a:p>
            <a:r>
              <a:rPr lang="it-IT" sz="2400" dirty="0"/>
              <a:t>Si suggerisce l’utilizzo di modelli in movimento che visualizzano il processo di formazione della singola lettera, anche con il supporto della tecnologia (utilizzo di pc e tablet). </a:t>
            </a:r>
          </a:p>
          <a:p>
            <a:r>
              <a:rPr lang="it-IT" sz="2400" dirty="0"/>
              <a:t>Forza della raccomandazione: condizionata </a:t>
            </a:r>
          </a:p>
          <a:p>
            <a:r>
              <a:rPr lang="it-IT" sz="2400" dirty="0"/>
              <a:t>Certezza delle prove: bassa</a:t>
            </a:r>
          </a:p>
        </p:txBody>
      </p:sp>
    </p:spTree>
    <p:extLst>
      <p:ext uri="{BB962C8B-B14F-4D97-AF65-F5344CB8AC3E}">
        <p14:creationId xmlns:p14="http://schemas.microsoft.com/office/powerpoint/2010/main" val="21660034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4E57200-92FE-721D-CD85-21A0C22AD63E}"/>
              </a:ext>
            </a:extLst>
          </p:cNvPr>
          <p:cNvSpPr>
            <a:spLocks noGrp="1"/>
          </p:cNvSpPr>
          <p:nvPr>
            <p:ph type="title"/>
          </p:nvPr>
        </p:nvSpPr>
        <p:spPr>
          <a:xfrm>
            <a:off x="793660" y="654428"/>
            <a:ext cx="9236700" cy="1188950"/>
          </a:xfrm>
        </p:spPr>
        <p:txBody>
          <a:bodyPr anchor="b">
            <a:normAutofit fontScale="90000"/>
          </a:bodyPr>
          <a:lstStyle/>
          <a:p>
            <a:r>
              <a:rPr lang="it-IT" sz="2900" dirty="0"/>
              <a:t>Quali sono le prove disponibili sull’efficacia di interventi per il trattamento di DSA in età evolutiva (max 18 anni)?</a:t>
            </a:r>
            <a:br>
              <a:rPr lang="it-IT" sz="2900" dirty="0"/>
            </a:br>
            <a:r>
              <a:rPr kumimoji="0" lang="it-IT" sz="2900" b="0" i="0" u="none" strike="noStrike" kern="1200" cap="none" spc="0" normalizeH="0" baseline="0" noProof="0" dirty="0">
                <a:ln>
                  <a:noFill/>
                </a:ln>
                <a:effectLst/>
                <a:uLnTx/>
                <a:uFillTx/>
                <a:latin typeface="Calibri Light" panose="020F0302020204030204"/>
                <a:ea typeface="+mj-ea"/>
                <a:cs typeface="+mj-cs"/>
              </a:rPr>
              <a:t>Interventi per il miglioramento della grafia</a:t>
            </a:r>
            <a:br>
              <a:rPr kumimoji="0" lang="it-IT" sz="1800" b="0" i="0" u="none" strike="noStrike" kern="1200" cap="none" spc="0" normalizeH="0" baseline="0" noProof="0" dirty="0">
                <a:ln>
                  <a:noFill/>
                </a:ln>
                <a:effectLst/>
                <a:uLnTx/>
                <a:uFillTx/>
                <a:latin typeface="Calibri Light" panose="020F0302020204030204"/>
                <a:ea typeface="+mj-ea"/>
                <a:cs typeface="+mj-cs"/>
              </a:rPr>
            </a:br>
            <a:endParaRPr lang="it-IT" sz="1800" dirty="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FE92D5C3-CE45-A596-DDCE-4C17C7915B68}"/>
              </a:ext>
            </a:extLst>
          </p:cNvPr>
          <p:cNvSpPr>
            <a:spLocks noGrp="1"/>
          </p:cNvSpPr>
          <p:nvPr>
            <p:ph idx="1"/>
          </p:nvPr>
        </p:nvSpPr>
        <p:spPr>
          <a:xfrm>
            <a:off x="793660" y="2599509"/>
            <a:ext cx="10143668" cy="3435531"/>
          </a:xfrm>
        </p:spPr>
        <p:txBody>
          <a:bodyPr anchor="ctr">
            <a:normAutofit/>
          </a:bodyPr>
          <a:lstStyle/>
          <a:p>
            <a:r>
              <a:rPr lang="it-IT" sz="2400" dirty="0"/>
              <a:t>Raccomandazione 9.9 (grafia) </a:t>
            </a:r>
          </a:p>
          <a:p>
            <a:r>
              <a:rPr lang="it-IT" sz="2400" dirty="0"/>
              <a:t>Si suggerisce di non utilizzare in maniera esclusiva un intervento per migliorare le abilità fini motorie o cinestetiche, perché l’utilizzo isolato di training sganciati dal compito di scrittura non influisce sul miglioramento della grafia. </a:t>
            </a:r>
          </a:p>
          <a:p>
            <a:r>
              <a:rPr lang="it-IT" sz="2400" dirty="0"/>
              <a:t>Forza della raccomandazione: condizionata </a:t>
            </a:r>
          </a:p>
          <a:p>
            <a:r>
              <a:rPr lang="it-IT" sz="2400" dirty="0"/>
              <a:t>Certezza delle prove: bassa</a:t>
            </a:r>
          </a:p>
        </p:txBody>
      </p:sp>
    </p:spTree>
    <p:extLst>
      <p:ext uri="{BB962C8B-B14F-4D97-AF65-F5344CB8AC3E}">
        <p14:creationId xmlns:p14="http://schemas.microsoft.com/office/powerpoint/2010/main" val="41633780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4E57200-92FE-721D-CD85-21A0C22AD63E}"/>
              </a:ext>
            </a:extLst>
          </p:cNvPr>
          <p:cNvSpPr>
            <a:spLocks noGrp="1"/>
          </p:cNvSpPr>
          <p:nvPr>
            <p:ph type="title"/>
          </p:nvPr>
        </p:nvSpPr>
        <p:spPr>
          <a:xfrm>
            <a:off x="793660" y="654428"/>
            <a:ext cx="9236700" cy="1188950"/>
          </a:xfrm>
        </p:spPr>
        <p:txBody>
          <a:bodyPr anchor="b">
            <a:normAutofit fontScale="90000"/>
          </a:bodyPr>
          <a:lstStyle/>
          <a:p>
            <a:r>
              <a:rPr lang="it-IT" sz="2900" dirty="0"/>
              <a:t>Quali sono le prove disponibili sull’efficacia di interventi per il trattamento di DSA in età evolutiva (max 18 anni)?</a:t>
            </a:r>
            <a:br>
              <a:rPr lang="it-IT" sz="2900" dirty="0"/>
            </a:br>
            <a:r>
              <a:rPr kumimoji="0" lang="it-IT" sz="2900" b="0" i="0" u="none" strike="noStrike" kern="1200" cap="none" spc="0" normalizeH="0" baseline="0" noProof="0" dirty="0">
                <a:ln>
                  <a:noFill/>
                </a:ln>
                <a:effectLst/>
                <a:uLnTx/>
                <a:uFillTx/>
                <a:latin typeface="Calibri Light" panose="020F0302020204030204"/>
                <a:ea typeface="+mj-ea"/>
                <a:cs typeface="+mj-cs"/>
              </a:rPr>
              <a:t>Interventi per il miglioramento delle abilità di calcolo</a:t>
            </a:r>
            <a:br>
              <a:rPr kumimoji="0" lang="it-IT" sz="1800" b="0" i="0" u="none" strike="noStrike" kern="1200" cap="none" spc="0" normalizeH="0" baseline="0" noProof="0" dirty="0">
                <a:ln>
                  <a:noFill/>
                </a:ln>
                <a:effectLst/>
                <a:uLnTx/>
                <a:uFillTx/>
                <a:latin typeface="Calibri Light" panose="020F0302020204030204"/>
                <a:ea typeface="+mj-ea"/>
                <a:cs typeface="+mj-cs"/>
              </a:rPr>
            </a:br>
            <a:endParaRPr lang="it-IT" sz="1800" dirty="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FE92D5C3-CE45-A596-DDCE-4C17C7915B68}"/>
              </a:ext>
            </a:extLst>
          </p:cNvPr>
          <p:cNvSpPr>
            <a:spLocks noGrp="1"/>
          </p:cNvSpPr>
          <p:nvPr>
            <p:ph idx="1"/>
          </p:nvPr>
        </p:nvSpPr>
        <p:spPr>
          <a:xfrm>
            <a:off x="808638" y="2315424"/>
            <a:ext cx="10143668" cy="3435531"/>
          </a:xfrm>
        </p:spPr>
        <p:txBody>
          <a:bodyPr anchor="ctr">
            <a:normAutofit/>
          </a:bodyPr>
          <a:lstStyle/>
          <a:p>
            <a:r>
              <a:rPr lang="it-IT" sz="2400" dirty="0"/>
              <a:t>Raccomandazione 9.10 (calcolo) </a:t>
            </a:r>
          </a:p>
          <a:p>
            <a:r>
              <a:rPr lang="it-IT" sz="2400" dirty="0"/>
              <a:t>Si suggerisce l’utilizzo di interventi basati sull’istruzione diretta, esplicita e sistematica, rispettando la velocità di apprendimento individuale. </a:t>
            </a:r>
          </a:p>
          <a:p>
            <a:r>
              <a:rPr lang="it-IT" sz="2400" dirty="0"/>
              <a:t>Forza della raccomandazione: condizionata </a:t>
            </a:r>
          </a:p>
          <a:p>
            <a:r>
              <a:rPr lang="it-IT" sz="2400" dirty="0"/>
              <a:t>Certezza delle prove: bassa</a:t>
            </a:r>
          </a:p>
        </p:txBody>
      </p:sp>
    </p:spTree>
    <p:extLst>
      <p:ext uri="{BB962C8B-B14F-4D97-AF65-F5344CB8AC3E}">
        <p14:creationId xmlns:p14="http://schemas.microsoft.com/office/powerpoint/2010/main" val="19845189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4E57200-92FE-721D-CD85-21A0C22AD63E}"/>
              </a:ext>
            </a:extLst>
          </p:cNvPr>
          <p:cNvSpPr>
            <a:spLocks noGrp="1"/>
          </p:cNvSpPr>
          <p:nvPr>
            <p:ph type="title"/>
          </p:nvPr>
        </p:nvSpPr>
        <p:spPr>
          <a:xfrm>
            <a:off x="793660" y="654428"/>
            <a:ext cx="9236700" cy="1188950"/>
          </a:xfrm>
        </p:spPr>
        <p:txBody>
          <a:bodyPr anchor="b">
            <a:normAutofit fontScale="90000"/>
          </a:bodyPr>
          <a:lstStyle/>
          <a:p>
            <a:r>
              <a:rPr lang="it-IT" sz="2900" dirty="0"/>
              <a:t>Quali sono le prove disponibili sull’efficacia di interventi per il trattamento di DSA in età evolutiva (max 18 anni)?</a:t>
            </a:r>
            <a:br>
              <a:rPr lang="it-IT" sz="2900" dirty="0"/>
            </a:br>
            <a:r>
              <a:rPr kumimoji="0" lang="it-IT" sz="2900" b="0" i="0" u="none" strike="noStrike" kern="1200" cap="none" spc="0" normalizeH="0" baseline="0" noProof="0" dirty="0">
                <a:ln>
                  <a:noFill/>
                </a:ln>
                <a:effectLst/>
                <a:uLnTx/>
                <a:uFillTx/>
                <a:latin typeface="Calibri Light" panose="020F0302020204030204"/>
                <a:ea typeface="+mj-ea"/>
                <a:cs typeface="+mj-cs"/>
              </a:rPr>
              <a:t>Interventi per il miglioramento delle abilità di calcolo</a:t>
            </a:r>
            <a:br>
              <a:rPr kumimoji="0" lang="it-IT" sz="1800" b="0" i="0" u="none" strike="noStrike" kern="1200" cap="none" spc="0" normalizeH="0" baseline="0" noProof="0" dirty="0">
                <a:ln>
                  <a:noFill/>
                </a:ln>
                <a:effectLst/>
                <a:uLnTx/>
                <a:uFillTx/>
                <a:latin typeface="Calibri Light" panose="020F0302020204030204"/>
                <a:ea typeface="+mj-ea"/>
                <a:cs typeface="+mj-cs"/>
              </a:rPr>
            </a:br>
            <a:endParaRPr lang="it-IT" sz="1800" dirty="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FE92D5C3-CE45-A596-DDCE-4C17C7915B68}"/>
              </a:ext>
            </a:extLst>
          </p:cNvPr>
          <p:cNvSpPr>
            <a:spLocks noGrp="1"/>
          </p:cNvSpPr>
          <p:nvPr>
            <p:ph idx="1"/>
          </p:nvPr>
        </p:nvSpPr>
        <p:spPr>
          <a:xfrm>
            <a:off x="808638" y="2315424"/>
            <a:ext cx="10143668" cy="3435531"/>
          </a:xfrm>
        </p:spPr>
        <p:txBody>
          <a:bodyPr anchor="ctr">
            <a:normAutofit/>
          </a:bodyPr>
          <a:lstStyle/>
          <a:p>
            <a:r>
              <a:rPr lang="it-IT" sz="2400" dirty="0"/>
              <a:t>Raccomandazione 9.11 (calcolo) </a:t>
            </a:r>
          </a:p>
          <a:p>
            <a:r>
              <a:rPr lang="it-IT" sz="2400" dirty="0"/>
              <a:t>Si suggerisce l’utilizzo di esempi concreti e di conoscenze legate all’esperienza di vita reale. L’utilizzo della tecnologia informatica si è rivelato molto utile nel sostenere i processi di visualizzazione e di rappresentazione. </a:t>
            </a:r>
          </a:p>
          <a:p>
            <a:r>
              <a:rPr lang="it-IT" sz="2400" dirty="0"/>
              <a:t>Forza della raccomandazione: condizionata </a:t>
            </a:r>
          </a:p>
          <a:p>
            <a:r>
              <a:rPr lang="it-IT" sz="2400" dirty="0"/>
              <a:t>Certezza delle prove: bassa</a:t>
            </a:r>
          </a:p>
        </p:txBody>
      </p:sp>
    </p:spTree>
    <p:extLst>
      <p:ext uri="{BB962C8B-B14F-4D97-AF65-F5344CB8AC3E}">
        <p14:creationId xmlns:p14="http://schemas.microsoft.com/office/powerpoint/2010/main" val="5061936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4E57200-92FE-721D-CD85-21A0C22AD63E}"/>
              </a:ext>
            </a:extLst>
          </p:cNvPr>
          <p:cNvSpPr>
            <a:spLocks noGrp="1"/>
          </p:cNvSpPr>
          <p:nvPr>
            <p:ph type="title"/>
          </p:nvPr>
        </p:nvSpPr>
        <p:spPr>
          <a:xfrm>
            <a:off x="793660" y="654428"/>
            <a:ext cx="9236700" cy="1188950"/>
          </a:xfrm>
        </p:spPr>
        <p:txBody>
          <a:bodyPr anchor="b">
            <a:normAutofit fontScale="90000"/>
          </a:bodyPr>
          <a:lstStyle/>
          <a:p>
            <a:r>
              <a:rPr lang="it-IT" sz="2900" dirty="0"/>
              <a:t>Quali sono le prove disponibili sull’efficacia di interventi per il trattamento di DSA in età evolutiva (max 18 anni)?</a:t>
            </a:r>
            <a:br>
              <a:rPr lang="it-IT" sz="2900" dirty="0"/>
            </a:br>
            <a:r>
              <a:rPr kumimoji="0" lang="it-IT" sz="2900" b="0" i="0" u="none" strike="noStrike" kern="1200" cap="none" spc="0" normalizeH="0" baseline="0" noProof="0" dirty="0">
                <a:ln>
                  <a:noFill/>
                </a:ln>
                <a:effectLst/>
                <a:uLnTx/>
                <a:uFillTx/>
                <a:latin typeface="Calibri Light" panose="020F0302020204030204"/>
                <a:ea typeface="+mj-ea"/>
                <a:cs typeface="+mj-cs"/>
              </a:rPr>
              <a:t>Interventi per il miglioramento delle abilità di calcolo</a:t>
            </a:r>
            <a:br>
              <a:rPr kumimoji="0" lang="it-IT" sz="1800" b="0" i="0" u="none" strike="noStrike" kern="1200" cap="none" spc="0" normalizeH="0" baseline="0" noProof="0" dirty="0">
                <a:ln>
                  <a:noFill/>
                </a:ln>
                <a:effectLst/>
                <a:uLnTx/>
                <a:uFillTx/>
                <a:latin typeface="Calibri Light" panose="020F0302020204030204"/>
                <a:ea typeface="+mj-ea"/>
                <a:cs typeface="+mj-cs"/>
              </a:rPr>
            </a:br>
            <a:endParaRPr lang="it-IT" sz="1800" dirty="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FE92D5C3-CE45-A596-DDCE-4C17C7915B68}"/>
              </a:ext>
            </a:extLst>
          </p:cNvPr>
          <p:cNvSpPr>
            <a:spLocks noGrp="1"/>
          </p:cNvSpPr>
          <p:nvPr>
            <p:ph idx="1"/>
          </p:nvPr>
        </p:nvSpPr>
        <p:spPr>
          <a:xfrm>
            <a:off x="808638" y="2315424"/>
            <a:ext cx="10143668" cy="3435531"/>
          </a:xfrm>
        </p:spPr>
        <p:txBody>
          <a:bodyPr anchor="ctr">
            <a:normAutofit/>
          </a:bodyPr>
          <a:lstStyle/>
          <a:p>
            <a:r>
              <a:rPr lang="it-IT" sz="2400" dirty="0"/>
              <a:t>Raccomandazione 9.12 (calcolo) </a:t>
            </a:r>
          </a:p>
          <a:p>
            <a:r>
              <a:rPr lang="it-IT" sz="2400" dirty="0"/>
              <a:t>Si suggerisce, nell’implementazione di interventi basati sull’automatizzazione dei fatti aritmetici (tabelline, combinazioni di calcolo semplici), anche attraverso software predisposti, di tenere conto del fatto che si rileva un miglioramento solo nella loro rievocazione. </a:t>
            </a:r>
          </a:p>
          <a:p>
            <a:r>
              <a:rPr lang="it-IT" sz="2400" dirty="0"/>
              <a:t>Forza della raccomandazione: condizionata </a:t>
            </a:r>
          </a:p>
          <a:p>
            <a:r>
              <a:rPr lang="it-IT" sz="2400" dirty="0"/>
              <a:t>Certezza delle prove: bassa</a:t>
            </a:r>
          </a:p>
        </p:txBody>
      </p:sp>
    </p:spTree>
    <p:extLst>
      <p:ext uri="{BB962C8B-B14F-4D97-AF65-F5344CB8AC3E}">
        <p14:creationId xmlns:p14="http://schemas.microsoft.com/office/powerpoint/2010/main" val="3692545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8762" y="1247775"/>
            <a:ext cx="9144000" cy="3007447"/>
          </a:xfrm>
          <a:prstGeom prst="rect">
            <a:avLst/>
          </a:prstGeom>
          <a:solidFill>
            <a:schemeClr val="bg1"/>
          </a:solidFill>
          <a:ln w="12700">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olo 1">
            <a:extLst>
              <a:ext uri="{FF2B5EF4-FFF2-40B4-BE49-F238E27FC236}">
                <a16:creationId xmlns:a16="http://schemas.microsoft.com/office/drawing/2014/main" id="{EDA71CD1-981B-EC0C-3F64-768969B58A00}"/>
              </a:ext>
            </a:extLst>
          </p:cNvPr>
          <p:cNvSpPr>
            <a:spLocks noGrp="1"/>
          </p:cNvSpPr>
          <p:nvPr>
            <p:ph type="title"/>
          </p:nvPr>
        </p:nvSpPr>
        <p:spPr>
          <a:xfrm>
            <a:off x="1804988" y="1442172"/>
            <a:ext cx="8582025" cy="2177328"/>
          </a:xfrm>
        </p:spPr>
        <p:txBody>
          <a:bodyPr vert="horz" lIns="91440" tIns="45720" rIns="91440" bIns="45720" rtlCol="0" anchor="ctr">
            <a:normAutofit/>
          </a:bodyPr>
          <a:lstStyle/>
          <a:p>
            <a:pPr algn="ctr"/>
            <a:r>
              <a:rPr lang="en-US" sz="6600" kern="1200" dirty="0" err="1">
                <a:solidFill>
                  <a:schemeClr val="tx1"/>
                </a:solidFill>
                <a:latin typeface="+mj-lt"/>
                <a:ea typeface="+mj-ea"/>
                <a:cs typeface="+mj-cs"/>
              </a:rPr>
              <a:t>Grazie</a:t>
            </a:r>
            <a:r>
              <a:rPr lang="en-US" sz="6600" kern="1200" dirty="0">
                <a:solidFill>
                  <a:schemeClr val="tx1"/>
                </a:solidFill>
                <a:latin typeface="+mj-lt"/>
                <a:ea typeface="+mj-ea"/>
                <a:cs typeface="+mj-cs"/>
              </a:rPr>
              <a:t> per </a:t>
            </a:r>
            <a:r>
              <a:rPr lang="en-US" sz="6600" kern="1200" dirty="0" err="1">
                <a:solidFill>
                  <a:schemeClr val="tx1"/>
                </a:solidFill>
                <a:latin typeface="+mj-lt"/>
                <a:ea typeface="+mj-ea"/>
                <a:cs typeface="+mj-cs"/>
              </a:rPr>
              <a:t>l’attenzione</a:t>
            </a:r>
            <a:endParaRPr lang="en-US" sz="6600" kern="1200" dirty="0">
              <a:solidFill>
                <a:schemeClr val="tx1"/>
              </a:solidFill>
              <a:latin typeface="+mj-lt"/>
              <a:ea typeface="+mj-ea"/>
              <a:cs typeface="+mj-cs"/>
            </a:endParaRPr>
          </a:p>
        </p:txBody>
      </p:sp>
      <p:sp>
        <p:nvSpPr>
          <p:cNvPr id="23" name="Rectangle: Rounded Corners 22">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7872" y="3912322"/>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asellaDiTesto 2">
            <a:extLst>
              <a:ext uri="{FF2B5EF4-FFF2-40B4-BE49-F238E27FC236}">
                <a16:creationId xmlns:a16="http://schemas.microsoft.com/office/drawing/2014/main" id="{E077CB44-3055-7CE0-E53A-C132B0A530BB}"/>
              </a:ext>
            </a:extLst>
          </p:cNvPr>
          <p:cNvSpPr txBox="1"/>
          <p:nvPr/>
        </p:nvSpPr>
        <p:spPr>
          <a:xfrm>
            <a:off x="8164238" y="6008773"/>
            <a:ext cx="2576731" cy="369332"/>
          </a:xfrm>
          <a:prstGeom prst="rect">
            <a:avLst/>
          </a:prstGeom>
          <a:noFill/>
        </p:spPr>
        <p:txBody>
          <a:bodyPr wrap="none" rtlCol="0">
            <a:spAutoFit/>
          </a:bodyPr>
          <a:lstStyle/>
          <a:p>
            <a:r>
              <a:rPr lang="it-IT" dirty="0"/>
              <a:t>Dott. Ottavio Maccarrone</a:t>
            </a:r>
          </a:p>
        </p:txBody>
      </p:sp>
    </p:spTree>
    <p:extLst>
      <p:ext uri="{BB962C8B-B14F-4D97-AF65-F5344CB8AC3E}">
        <p14:creationId xmlns:p14="http://schemas.microsoft.com/office/powerpoint/2010/main" val="2876050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9"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633A946-A25A-DB18-5945-5C553D204566}"/>
              </a:ext>
            </a:extLst>
          </p:cNvPr>
          <p:cNvSpPr>
            <a:spLocks noGrp="1"/>
          </p:cNvSpPr>
          <p:nvPr>
            <p:ph type="title"/>
          </p:nvPr>
        </p:nvSpPr>
        <p:spPr>
          <a:xfrm>
            <a:off x="1043631" y="809898"/>
            <a:ext cx="9942716" cy="1554480"/>
          </a:xfrm>
        </p:spPr>
        <p:txBody>
          <a:bodyPr anchor="ctr">
            <a:normAutofit/>
          </a:bodyPr>
          <a:lstStyle/>
          <a:p>
            <a:r>
              <a:rPr lang="it-IT" sz="3400"/>
              <a:t>Quali sono gli indici predittivi per l’identificazione precoce di bambini a rischio di disturbo specifico dell’apprendimento? (decodifica)</a:t>
            </a:r>
          </a:p>
        </p:txBody>
      </p:sp>
      <p:sp>
        <p:nvSpPr>
          <p:cNvPr id="3" name="Segnaposto contenuto 2">
            <a:extLst>
              <a:ext uri="{FF2B5EF4-FFF2-40B4-BE49-F238E27FC236}">
                <a16:creationId xmlns:a16="http://schemas.microsoft.com/office/drawing/2014/main" id="{2DFB177D-36E9-D286-C6AA-866F3BA0FA82}"/>
              </a:ext>
            </a:extLst>
          </p:cNvPr>
          <p:cNvSpPr>
            <a:spLocks noGrp="1"/>
          </p:cNvSpPr>
          <p:nvPr>
            <p:ph idx="1"/>
          </p:nvPr>
        </p:nvSpPr>
        <p:spPr>
          <a:xfrm>
            <a:off x="1045028" y="3017522"/>
            <a:ext cx="9941319" cy="3124658"/>
          </a:xfrm>
        </p:spPr>
        <p:txBody>
          <a:bodyPr anchor="ctr">
            <a:normAutofit lnSpcReduction="10000"/>
          </a:bodyPr>
          <a:lstStyle/>
          <a:p>
            <a:r>
              <a:rPr lang="it-IT" sz="2400" dirty="0"/>
              <a:t>Raccomandazione 1.1</a:t>
            </a:r>
          </a:p>
          <a:p>
            <a:r>
              <a:rPr lang="it-IT" sz="2400" dirty="0"/>
              <a:t>Si suggerisce di valutare all’ultimo anno di scuola dell’infanzia la presenza di difficoltà in compiti relativi alla consapevolezza fonologica, alla RAN, all’associazione grafemi/fonemi e fonemi/grafemi, alla consapevolezza notazionale, all’apprendimento di associazioni visivo-verbali, al vocabolario, alla consapevolezza morfologica e alla memoria a breve termine, che possono interferire con l’abilità di decodifica della lettura in età scolare.</a:t>
            </a:r>
          </a:p>
          <a:p>
            <a:r>
              <a:rPr lang="it-IT" sz="2400" dirty="0"/>
              <a:t>Forza della raccomandazione: condizionata </a:t>
            </a:r>
          </a:p>
          <a:p>
            <a:r>
              <a:rPr lang="it-IT" sz="2400" dirty="0"/>
              <a:t>Certezza delle prove: molto bassa</a:t>
            </a:r>
          </a:p>
          <a:p>
            <a:pPr marL="0" indent="0">
              <a:buNone/>
            </a:pPr>
            <a:endParaRPr lang="it-IT" sz="20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1078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46290DA-2077-E9F6-6A05-ECF4F657C214}"/>
              </a:ext>
            </a:extLst>
          </p:cNvPr>
          <p:cNvSpPr>
            <a:spLocks noGrp="1"/>
          </p:cNvSpPr>
          <p:nvPr>
            <p:ph type="title"/>
          </p:nvPr>
        </p:nvSpPr>
        <p:spPr>
          <a:xfrm>
            <a:off x="1043631" y="809898"/>
            <a:ext cx="9942716" cy="1554480"/>
          </a:xfrm>
        </p:spPr>
        <p:txBody>
          <a:bodyPr anchor="ctr">
            <a:normAutofit/>
          </a:bodyPr>
          <a:lstStyle/>
          <a:p>
            <a:r>
              <a:rPr lang="it-IT" sz="3400"/>
              <a:t>Quali sono gli indici predittivi per l’identificazione precoce di bambini a rischio di disturbo specifico dell’apprendimento? (decodifica)</a:t>
            </a:r>
          </a:p>
        </p:txBody>
      </p:sp>
      <p:sp>
        <p:nvSpPr>
          <p:cNvPr id="3" name="Segnaposto contenuto 2">
            <a:extLst>
              <a:ext uri="{FF2B5EF4-FFF2-40B4-BE49-F238E27FC236}">
                <a16:creationId xmlns:a16="http://schemas.microsoft.com/office/drawing/2014/main" id="{6F7784C6-9422-CACF-8B2C-0B53591FD07D}"/>
              </a:ext>
            </a:extLst>
          </p:cNvPr>
          <p:cNvSpPr>
            <a:spLocks noGrp="1"/>
          </p:cNvSpPr>
          <p:nvPr>
            <p:ph idx="1"/>
          </p:nvPr>
        </p:nvSpPr>
        <p:spPr>
          <a:xfrm>
            <a:off x="1045028" y="3017522"/>
            <a:ext cx="9941319" cy="3124658"/>
          </a:xfrm>
        </p:spPr>
        <p:txBody>
          <a:bodyPr anchor="ctr">
            <a:noAutofit/>
          </a:bodyPr>
          <a:lstStyle/>
          <a:p>
            <a:r>
              <a:rPr lang="it-IT" sz="2400" dirty="0"/>
              <a:t>Raccomandazione 1.2 </a:t>
            </a:r>
          </a:p>
          <a:p>
            <a:r>
              <a:rPr lang="it-IT" sz="2400" dirty="0"/>
              <a:t>Si raccomanda di utilizzare i suddetti indici predittivi al solo fine di individuare bambini che possono avere un’aumentata probabilità (o rischio) di presentare difficoltà nell’area della decodifica nei successivi anni della scuola primaria (ma non necessariamente un Disturbo Specifico della lettura o Dislessia), anche con l’obiettivo di favorire l’eventuale implementazione di attività volte a sostenere lo sviluppo di quelle abilità. </a:t>
            </a:r>
          </a:p>
          <a:p>
            <a:r>
              <a:rPr lang="it-IT" sz="2400" dirty="0"/>
              <a:t>Forza della raccomandazione: forte </a:t>
            </a:r>
          </a:p>
          <a:p>
            <a:r>
              <a:rPr lang="it-IT" sz="2400" dirty="0"/>
              <a:t>Certezza delle prove: molto bassa</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8319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CB0DB13-D863-DAD0-D54D-1E54121ED50F}"/>
              </a:ext>
            </a:extLst>
          </p:cNvPr>
          <p:cNvSpPr>
            <a:spLocks noGrp="1"/>
          </p:cNvSpPr>
          <p:nvPr>
            <p:ph type="title"/>
          </p:nvPr>
        </p:nvSpPr>
        <p:spPr>
          <a:xfrm>
            <a:off x="1043631" y="809898"/>
            <a:ext cx="9942716" cy="1554480"/>
          </a:xfrm>
        </p:spPr>
        <p:txBody>
          <a:bodyPr anchor="ctr">
            <a:normAutofit/>
          </a:bodyPr>
          <a:lstStyle/>
          <a:p>
            <a:r>
              <a:rPr lang="it-IT" sz="3400"/>
              <a:t>Quali sono gli indici predittivi per l’identificazione precoce di bambini a rischio di disturbo specifico dell’apprendimento? (comprensione del testo)</a:t>
            </a:r>
          </a:p>
        </p:txBody>
      </p:sp>
      <p:sp>
        <p:nvSpPr>
          <p:cNvPr id="3" name="Segnaposto contenuto 2">
            <a:extLst>
              <a:ext uri="{FF2B5EF4-FFF2-40B4-BE49-F238E27FC236}">
                <a16:creationId xmlns:a16="http://schemas.microsoft.com/office/drawing/2014/main" id="{F08C8566-64C8-48BD-4621-8F1C007E8DA9}"/>
              </a:ext>
            </a:extLst>
          </p:cNvPr>
          <p:cNvSpPr>
            <a:spLocks noGrp="1"/>
          </p:cNvSpPr>
          <p:nvPr>
            <p:ph idx="1"/>
          </p:nvPr>
        </p:nvSpPr>
        <p:spPr>
          <a:xfrm>
            <a:off x="1045028" y="3017522"/>
            <a:ext cx="9941319" cy="3124658"/>
          </a:xfrm>
        </p:spPr>
        <p:txBody>
          <a:bodyPr anchor="ctr">
            <a:normAutofit/>
          </a:bodyPr>
          <a:lstStyle/>
          <a:p>
            <a:r>
              <a:rPr lang="it-IT" sz="2400"/>
              <a:t>Raccomandazione 1.3 </a:t>
            </a:r>
          </a:p>
          <a:p>
            <a:r>
              <a:rPr lang="it-IT" sz="2400"/>
              <a:t>Si suggerisce di valutare all’ultimo anno di scuola dell’infanzia la presenza di difficoltà in compiti relativi alla consapevolezza fonologica, alla consapevolezza morfologica, al vocabolario recettivo e alla memoria di lavoro, che possono interferire con lo sviluppo dell’abilità di comprensione del testo in età scolare</a:t>
            </a:r>
          </a:p>
          <a:p>
            <a:r>
              <a:rPr lang="it-IT" sz="2400"/>
              <a:t>Forza della raccomandazione: condizionata</a:t>
            </a:r>
          </a:p>
          <a:p>
            <a:r>
              <a:rPr lang="it-IT" sz="2400"/>
              <a:t>Certezza delle prove: molto bassa</a:t>
            </a:r>
          </a:p>
          <a:p>
            <a:endParaRPr lang="it-IT" sz="240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236878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TotalTime>
  <Words>6554</Words>
  <Application>Microsoft Office PowerPoint</Application>
  <PresentationFormat>Widescreen</PresentationFormat>
  <Paragraphs>340</Paragraphs>
  <Slides>66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66</vt:i4>
      </vt:variant>
    </vt:vector>
  </HeadingPairs>
  <TitlesOfParts>
    <vt:vector size="71" baseType="lpstr">
      <vt:lpstr>Abadi Extra Light</vt:lpstr>
      <vt:lpstr>Arial</vt:lpstr>
      <vt:lpstr>Calibri</vt:lpstr>
      <vt:lpstr>Calibri Light</vt:lpstr>
      <vt:lpstr>Tema di Office</vt:lpstr>
      <vt:lpstr>  Sintesi delle «Nuove Linee Guida sulla gestione dei Disturbi Specifici dell’Apprendimento» </vt:lpstr>
      <vt:lpstr>Sintesi delle «Nuove Linee Guida sulla gestione dei Disturbi Specifici dell’Apprendimento»</vt:lpstr>
      <vt:lpstr>Sintesi delle «Nuove Linee Guida sulla gestione dei Disturbi Specifici dell’Apprendimento»</vt:lpstr>
      <vt:lpstr>Come leggere le raccomandazioni </vt:lpstr>
      <vt:lpstr>VALUTAZIONE DELLA QUALITA’ DELLE PROVE</vt:lpstr>
      <vt:lpstr>Quali sono gli indici predittivi per l’identificazione precoce di bambini a rischio di disturbo specifico dell’apprendimento? (PREMESSA)</vt:lpstr>
      <vt:lpstr>Quali sono gli indici predittivi per l’identificazione precoce di bambini a rischio di disturbo specifico dell’apprendimento? (decodifica)</vt:lpstr>
      <vt:lpstr>Quali sono gli indici predittivi per l’identificazione precoce di bambini a rischio di disturbo specifico dell’apprendimento? (decodifica)</vt:lpstr>
      <vt:lpstr>Quali sono gli indici predittivi per l’identificazione precoce di bambini a rischio di disturbo specifico dell’apprendimento? (comprensione del testo)</vt:lpstr>
      <vt:lpstr>Quali sono gli indici predittivi per l’identificazione precoce di bambini a rischio di disturbo specifico dell’apprendimento? (comprensione del testo)</vt:lpstr>
      <vt:lpstr>Quali sono gli indici predittivi per l’identificazione precoce di bambini a rischio di disturbo specifico dell’apprendimento? (scrittura) </vt:lpstr>
      <vt:lpstr>Quali sono gli indici predittivi per l’identificazione precoce di bambini a rischio di disturbo specifico dell’apprendimento? (scrittura) </vt:lpstr>
      <vt:lpstr>Quali sono gli indici predittivi per l’identificazione precoce di bambini a rischio di disturbo specifico dell’apprendimento? (calcolo)</vt:lpstr>
      <vt:lpstr>Quali sono gli indici predittivi per l’identificazione precoce di bambini a rischio di disturbo specifico dell’apprendimento? (calcolo)</vt:lpstr>
      <vt:lpstr>In bambini/ragazzi in età scolare, quali sono i criteri e le procedure diagnostiche per accertare il Disturbo di Comprensione del testo? </vt:lpstr>
      <vt:lpstr>In bambini/ragazzi in età scolare, quali sono i criteri e le procedure diagnostiche per accertare il Disturbo di Comprensione del testo? </vt:lpstr>
      <vt:lpstr>In bambini/ragazzi in età scolare, quali sono i criteri e le procedure diagnostiche per accertare il Disturbo di Comprensione del testo? </vt:lpstr>
      <vt:lpstr>In bambini/ragazzi in età scolare, quali sono i criteri e le procedure diagnostiche per accertare il Disturbo di Comprensione del testo? </vt:lpstr>
      <vt:lpstr>In bambini/ragazzi in età scolare, quali sono i criteri e le procedure diagnostiche per accertare il Disturbo di Comprensione del testo? </vt:lpstr>
      <vt:lpstr>In bambini/ragazzi in età scolare, quali sono i criteri e le procedure diagnostiche per accertare il Disturbo di Comprensione del testo? </vt:lpstr>
      <vt:lpstr>In bambini/ragazzi in età scolare, quali sono i criteri e le procedure diagnostiche per accertare il Disturbo di Comprensione del testo? </vt:lpstr>
      <vt:lpstr>Il riconoscimento di quantità simboliche e non-simboliche e le funzioni esecutive sono deficitarie in bambini e ragazzi in età scolare con disturbo specifico del calcolo?</vt:lpstr>
      <vt:lpstr>Il riconoscimento di quantità simboliche e non-simboliche e le funzioni esecutive sono deficitarie in bambini e ragazzi in età scolare con disturbo specifico del calcolo?</vt:lpstr>
      <vt:lpstr>Il riconoscimento di quantità simboliche e non-simboliche e le funzioni esecutive sono deficitarie in bambini e ragazzi in età scolare con disturbo specifico del calcolo?</vt:lpstr>
      <vt:lpstr>Quali competenze matematiche e quali processi cognitivi devono risultare deficitari per porre diagnosi e per descrivere il profilo funzionale in bambini e ragazzi in età scolare con disturbo specifico del calcolo? (difficoltà nel ragionamento matematico e nella soluzione dei problemi, rappresentazione di quantità, memoria di lavoro)</vt:lpstr>
      <vt:lpstr>Quali competenze matematiche e quali processi cognitivi devono risultare deficitari per porre diagnosi e per descrivere il profilo funzionale in bambini e ragazzi in età scolare con disturbo specifico del calcolo? (difficoltà nel ragionamento matematico e nella soluzione dei problemi, rappresentazione di quantità, memoria di lavoro)</vt:lpstr>
      <vt:lpstr>Quali competenze matematiche e quali processi cognitivi devono risultare deficitari per porre diagnosi e per descrivere il profilo funzionale in bambini e ragazzi in età scolare con disturbo specifico del calcolo? (difficoltà nel ragionamento matematico e nella soluzione dei problemi, rappresentazione di quantità, memoria di lavoro)</vt:lpstr>
      <vt:lpstr>Quali competenze matematiche e quali processi cognitivi devono risultare deficitari per porre diagnosi e per descrivere il profilo funzionale in bambini e ragazzi in età scolare con disturbo specifico del calcolo? (difficoltà nel ragionamento matematico e nella soluzione dei problemi, rappresentazione di quantità, memoria di lavoro)</vt:lpstr>
      <vt:lpstr>Quali competenze matematiche e quali processi cognitivi devono risultare deficitari per porre diagnosi e per descrivere il profilo funzionale in bambini e ragazzi in età scolare con disturbo specifico del calcolo? (difficoltà nel ragionamento matematico e nella soluzione dei problemi, rappresentazione di quantità, memoria di lavoro)</vt:lpstr>
      <vt:lpstr>Quali criteri/parametri sono necessari per porre diagnosi di disgrafia e quali strumenti sono più sensibili per rilevare la sua presenza?</vt:lpstr>
      <vt:lpstr>Quali criteri/parametri sono necessari per porre diagnosi di disgrafia e quali strumenti sono più sensibili per rilevare la sua presenza?</vt:lpstr>
      <vt:lpstr>Quali criteri/parametri sono necessari per porre diagnosi di disgrafia e quali strumenti sono più sensibili per rilevare la sua presenza?</vt:lpstr>
      <vt:lpstr>Quali criteri/parametri sono necessari per porre diagnosi di disgrafia e quali strumenti sono più sensibili per rilevare la sua presenza?</vt:lpstr>
      <vt:lpstr>Quali criteri/parametri sono necessari per porre diagnosi di disgrafia e quali strumenti sono più sensibili per rilevare la sua presenza?</vt:lpstr>
      <vt:lpstr>Quali criteri/parametri sono necessari per porre diagnosi di disgrafia e quali strumenti sono più sensibili per rilevare la sua presenza?</vt:lpstr>
      <vt:lpstr>Quali criteri/parametri sono necessari per porre diagnosi di disgrafia e quali strumenti sono più sensibili per rilevare la sua presenza?</vt:lpstr>
      <vt:lpstr>Quali criteri/parametri sono necessari per porre diagnosi di disgrafia e quali strumenti sono più sensibili per rilevare la sua presenza?</vt:lpstr>
      <vt:lpstr>In bambini in età̀ scolare con diagnosi di DSA, quali sono le funzioni/abilità compromesse?</vt:lpstr>
      <vt:lpstr>Quali sono i criteri e le procedure per l’identificazione di DSA in bambini bilingui in età scolare? </vt:lpstr>
      <vt:lpstr>Quali sono i criteri e le procedure per l’identificazione di DSA in bambini bilingui in età scolare?</vt:lpstr>
      <vt:lpstr>Quali sono i criteri e le procedure per l’identificazione di DSA in bambini bilingui in età scolare?</vt:lpstr>
      <vt:lpstr>Quali sono i criteri e le procedure per l’identificazione di DSA in bambini bilingui in età scolare?</vt:lpstr>
      <vt:lpstr>Quali sono i criteri e le procedure per l’identificazione di DSA in bambini bilingui in età scolare?</vt:lpstr>
      <vt:lpstr>Quali sono i criteri e le procedure per l’identificazione di DSA in bambini bilingui in età scolare?</vt:lpstr>
      <vt:lpstr>Quali sono i criteri e le procedure per l’identificazione di DSA in bambini bilingui in età scolare?</vt:lpstr>
      <vt:lpstr>Quali sono i criteri e le procedure per l’identificazione di DSA in bambini bilingui in età scolare?</vt:lpstr>
      <vt:lpstr>Quali sono i criteri e le procedure per l’identificazione di DSA in bambini bilingui in età scolare?</vt:lpstr>
      <vt:lpstr>Quali strumenti utilizzare per la diagnosi dei DSA nell'adulto? A. Prove e indici psicometrici da utilizzare per la valutazione dell'abilità di lettura</vt:lpstr>
      <vt:lpstr>Quali strumenti utilizzare per la diagnosi dei DSA nell'adulto? A. Prove e indici psicometrici da utilizzare per la valutazione dell'abilità di lettura</vt:lpstr>
      <vt:lpstr>Quali strumenti utilizzare per la diagnosi dei DSA nell'adulto? A. Prove e indici psicometrici da utilizzare per la valutazione dell'abilità di lettura</vt:lpstr>
      <vt:lpstr>Quali strumenti utilizzare per la diagnosi dei DSA nell'adulto? B. Prove e indici psicometrici da utilizzare per la valutazione dell'abilità di scrittura</vt:lpstr>
      <vt:lpstr>Quali strumenti utilizzare per la diagnosi dei DSA nell'adulto? B. Prove e indici psicometrici da utilizzare per la valutazione dell'abilità di scrittura</vt:lpstr>
      <vt:lpstr>Quali strumenti utilizzare per la diagnosi dei DSA nell'adulto? C. Prove e indici psicometrici da utilizzare per la valutazione dell'abilità di calcolo</vt:lpstr>
      <vt:lpstr>Quali sono le prove disponibili sull’efficacia di interventi per il trattamento di DSA in età evolutiva (max 18 anni)? Interventi per il miglioramento delle abilità di lettura </vt:lpstr>
      <vt:lpstr>Quali sono le prove disponibili sull’efficacia di interventi per il trattamento di DSA in età evolutiva (max 18 anni)? Interventi per il miglioramento delle abilità di lettura</vt:lpstr>
      <vt:lpstr>Quali sono le prove disponibili sull’efficacia di interventi per il trattamento di DSA in età evolutiva (max 18 anni)? Interventi per il miglioramento delle abilità di scrittura </vt:lpstr>
      <vt:lpstr>Quali sono le prove disponibili sull’efficacia di interventi per il trattamento di DSA in età evolutiva (max 18 anni)? Interventi per il miglioramento delle abilità di scrittura </vt:lpstr>
      <vt:lpstr>Quali sono le prove disponibili sull’efficacia di interventi per il trattamento di DSA in età evolutiva (max 18 anni)? Interventi per il miglioramento delle abilità di scrittura </vt:lpstr>
      <vt:lpstr>Quali sono le prove disponibili sull’efficacia di interventi per il trattamento di DSA in età evolutiva (max 18 anni)? Interventi per il miglioramento della grafia </vt:lpstr>
      <vt:lpstr>Quali sono le prove disponibili sull’efficacia di interventi per il trattamento di DSA in età evolutiva (max 18 anni)? Interventi per il miglioramento della grafia </vt:lpstr>
      <vt:lpstr>Quali sono le prove disponibili sull’efficacia di interventi per il trattamento di DSA in età evolutiva (max 18 anni)? Interventi per il miglioramento della grafia </vt:lpstr>
      <vt:lpstr>Quali sono le prove disponibili sull’efficacia di interventi per il trattamento di DSA in età evolutiva (max 18 anni)? Interventi per il miglioramento della grafia </vt:lpstr>
      <vt:lpstr>Quali sono le prove disponibili sull’efficacia di interventi per il trattamento di DSA in età evolutiva (max 18 anni)? Interventi per il miglioramento delle abilità di calcolo </vt:lpstr>
      <vt:lpstr>Quali sono le prove disponibili sull’efficacia di interventi per il trattamento di DSA in età evolutiva (max 18 anni)? Interventi per il miglioramento delle abilità di calcolo </vt:lpstr>
      <vt:lpstr>Quali sono le prove disponibili sull’efficacia di interventi per il trattamento di DSA in età evolutiva (max 18 anni)? Interventi per il miglioramento delle abilità di calcolo </vt:lpstr>
      <vt:lpstr>Grazie per 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Nuove Linee Guida sulla gestione dei Disturbi Specifici dell’Apprendimento</dc:title>
  <dc:creator>Ottavio</dc:creator>
  <cp:lastModifiedBy>Ottavio Maccarrone</cp:lastModifiedBy>
  <cp:revision>2</cp:revision>
  <dcterms:created xsi:type="dcterms:W3CDTF">2022-09-10T14:17:59Z</dcterms:created>
  <dcterms:modified xsi:type="dcterms:W3CDTF">2023-11-20T11:03:14Z</dcterms:modified>
</cp:coreProperties>
</file>